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1"/>
  </p:notesMasterIdLst>
  <p:sldIdLst>
    <p:sldId id="289" r:id="rId2"/>
    <p:sldId id="257" r:id="rId3"/>
    <p:sldId id="288" r:id="rId4"/>
    <p:sldId id="262" r:id="rId5"/>
    <p:sldId id="281" r:id="rId6"/>
    <p:sldId id="270" r:id="rId7"/>
    <p:sldId id="284" r:id="rId8"/>
    <p:sldId id="263" r:id="rId9"/>
    <p:sldId id="264" r:id="rId10"/>
    <p:sldId id="279" r:id="rId11"/>
    <p:sldId id="278" r:id="rId12"/>
    <p:sldId id="282" r:id="rId13"/>
    <p:sldId id="259" r:id="rId14"/>
    <p:sldId id="285" r:id="rId15"/>
    <p:sldId id="286" r:id="rId16"/>
    <p:sldId id="287" r:id="rId17"/>
    <p:sldId id="265" r:id="rId18"/>
    <p:sldId id="266" r:id="rId19"/>
    <p:sldId id="276" r:id="rId20"/>
    <p:sldId id="277" r:id="rId21"/>
    <p:sldId id="267" r:id="rId22"/>
    <p:sldId id="268" r:id="rId23"/>
    <p:sldId id="269" r:id="rId24"/>
    <p:sldId id="271" r:id="rId25"/>
    <p:sldId id="274" r:id="rId26"/>
    <p:sldId id="283" r:id="rId27"/>
    <p:sldId id="261" r:id="rId28"/>
    <p:sldId id="275" r:id="rId29"/>
    <p:sldId id="28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3" d="100"/>
          <a:sy n="63" d="100"/>
        </p:scale>
        <p:origin x="-214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val>
            <c:numRef>
              <c:f>Sheet1!$B$9:$F$9</c:f>
              <c:numCache>
                <c:formatCode>General</c:formatCode>
                <c:ptCount val="5"/>
                <c:pt idx="0">
                  <c:v>492000.0</c:v>
                </c:pt>
                <c:pt idx="1">
                  <c:v>1.229E6</c:v>
                </c:pt>
                <c:pt idx="2">
                  <c:v>1.854E6</c:v>
                </c:pt>
                <c:pt idx="3">
                  <c:v>2.947963E6</c:v>
                </c:pt>
                <c:pt idx="4">
                  <c:v>4.17E6</c:v>
                </c:pt>
              </c:numCache>
            </c:numRef>
          </c:val>
        </c:ser>
        <c:dLbls>
          <c:showLegendKey val="0"/>
          <c:showVal val="0"/>
          <c:showCatName val="0"/>
          <c:showSerName val="0"/>
          <c:showPercent val="0"/>
          <c:showBubbleSize val="0"/>
        </c:dLbls>
        <c:gapWidth val="150"/>
        <c:axId val="2118672776"/>
        <c:axId val="2118675720"/>
      </c:barChart>
      <c:catAx>
        <c:axId val="2118672776"/>
        <c:scaling>
          <c:orientation val="minMax"/>
        </c:scaling>
        <c:delete val="0"/>
        <c:axPos val="b"/>
        <c:majorTickMark val="out"/>
        <c:minorTickMark val="none"/>
        <c:tickLblPos val="nextTo"/>
        <c:crossAx val="2118675720"/>
        <c:crosses val="autoZero"/>
        <c:auto val="1"/>
        <c:lblAlgn val="ctr"/>
        <c:lblOffset val="100"/>
        <c:noMultiLvlLbl val="0"/>
      </c:catAx>
      <c:valAx>
        <c:axId val="2118675720"/>
        <c:scaling>
          <c:orientation val="minMax"/>
        </c:scaling>
        <c:delete val="0"/>
        <c:axPos val="l"/>
        <c:majorGridlines/>
        <c:numFmt formatCode="General" sourceLinked="1"/>
        <c:majorTickMark val="out"/>
        <c:minorTickMark val="none"/>
        <c:tickLblPos val="nextTo"/>
        <c:crossAx val="211867277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8E477F-9BB3-4444-AF9A-E00325205615}" type="datetimeFigureOut">
              <a:rPr lang="en-US" smtClean="0"/>
              <a:t>4/7/16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02F090-46A5-A143-812F-CA39D7E3AA26}" type="slidenum">
              <a:rPr lang="en-US" smtClean="0"/>
              <a:t>‹#›</a:t>
            </a:fld>
            <a:endParaRPr lang="en-US"/>
          </a:p>
        </p:txBody>
      </p:sp>
    </p:spTree>
    <p:extLst>
      <p:ext uri="{BB962C8B-B14F-4D97-AF65-F5344CB8AC3E}">
        <p14:creationId xmlns:p14="http://schemas.microsoft.com/office/powerpoint/2010/main" val="42018410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See more at: http://</a:t>
            </a:r>
            <a:r>
              <a:rPr lang="en-US" dirty="0" err="1" smtClean="0"/>
              <a:t>timbertrails.tv</a:t>
            </a:r>
            <a:r>
              <a:rPr lang="en-US" dirty="0" smtClean="0"/>
              <a:t>/Government-HUD-Rule-Could-Prohibit-Use-of-Tiny-House-as-Dwelling-Domicile-Primary-Residence#sthash.kqBOzfY0.dpuf</a:t>
            </a:r>
          </a:p>
          <a:p>
            <a:endParaRPr lang="en-US" dirty="0"/>
          </a:p>
        </p:txBody>
      </p:sp>
      <p:sp>
        <p:nvSpPr>
          <p:cNvPr id="4" name="Slide Number Placeholder 3"/>
          <p:cNvSpPr>
            <a:spLocks noGrp="1"/>
          </p:cNvSpPr>
          <p:nvPr>
            <p:ph type="sldNum" sz="quarter" idx="10"/>
          </p:nvPr>
        </p:nvSpPr>
        <p:spPr/>
        <p:txBody>
          <a:bodyPr/>
          <a:lstStyle/>
          <a:p>
            <a:fld id="{8302F090-46A5-A143-812F-CA39D7E3AA26}" type="slidenum">
              <a:rPr lang="en-US" smtClean="0"/>
              <a:t>7</a:t>
            </a:fld>
            <a:endParaRPr lang="en-US"/>
          </a:p>
        </p:txBody>
      </p:sp>
    </p:spTree>
    <p:extLst>
      <p:ext uri="{BB962C8B-B14F-4D97-AF65-F5344CB8AC3E}">
        <p14:creationId xmlns:p14="http://schemas.microsoft.com/office/powerpoint/2010/main" val="965413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92" name="Shape 5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Shape 568"/>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69" name="Shape 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36" name="Shape 5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4/7/16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206774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83181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12222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4/7/16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499591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4/7/16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976598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4/7/16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55633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4/7/16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15946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4/7/16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544925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4/7/16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989082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4/7/16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66898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4/7/16</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3799868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4/7/16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5913834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David@davidboje.com" TargetMode="Externa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D-ZpzDntsZ0" TargetMode="Externa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hyperlink" Target="mailto:David@davidboje.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hyperlink" Target="https://www.f6s.com/profile/1050640/about" TargetMode="External"/><Relationship Id="rId4" Type="http://schemas.openxmlformats.org/officeDocument/2006/relationships/hyperlink" Target="https://www.youtube.com/watch?v=e8hDYN_Herk" TargetMode="External"/><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accent2">
                    <a:lumMod val="75000"/>
                  </a:schemeClr>
                </a:solidFill>
                <a:latin typeface="Times New Roman" panose="02020603050405020304" pitchFamily="18" charset="0"/>
                <a:cs typeface="Times New Roman" panose="02020603050405020304" pitchFamily="18" charset="0"/>
              </a:rPr>
              <a:t>VETERANS’ ECO-VILLAGE</a:t>
            </a:r>
            <a:r>
              <a:rPr lang="en-US" dirty="0">
                <a:solidFill>
                  <a:schemeClr val="accent2">
                    <a:lumMod val="75000"/>
                  </a:schemeClr>
                </a:solidFill>
              </a:rPr>
              <a:t/>
            </a:r>
            <a:br>
              <a:rPr lang="en-US" dirty="0">
                <a:solidFill>
                  <a:schemeClr val="accent2">
                    <a:lumMod val="75000"/>
                  </a:schemeClr>
                </a:solidFill>
              </a:rPr>
            </a:br>
            <a:endParaRPr lang="en-US" dirty="0">
              <a:solidFill>
                <a:schemeClr val="accent2">
                  <a:lumMod val="75000"/>
                </a:schemeClr>
              </a:solidFill>
            </a:endParaRPr>
          </a:p>
        </p:txBody>
      </p:sp>
      <p:sp>
        <p:nvSpPr>
          <p:cNvPr id="3" name="Content Placeholder 2"/>
          <p:cNvSpPr>
            <a:spLocks noGrp="1"/>
          </p:cNvSpPr>
          <p:nvPr>
            <p:ph idx="1"/>
          </p:nvPr>
        </p:nvSpPr>
        <p:spPr/>
        <p:txBody>
          <a:bodyPr/>
          <a:lstStyle/>
          <a:p>
            <a:pPr marL="0" indent="0" algn="ctr">
              <a:buNone/>
            </a:pPr>
            <a:r>
              <a:rPr lang="en-US" dirty="0">
                <a:latin typeface="Times New Roman" panose="02020603050405020304" pitchFamily="18" charset="0"/>
                <a:cs typeface="Times New Roman" panose="02020603050405020304" pitchFamily="18" charset="0"/>
              </a:rPr>
              <a:t>For Honorably </a:t>
            </a:r>
            <a:r>
              <a:rPr lang="en-US" dirty="0" smtClean="0">
                <a:latin typeface="Times New Roman" panose="02020603050405020304" pitchFamily="18" charset="0"/>
                <a:cs typeface="Times New Roman" panose="02020603050405020304" pitchFamily="18" charset="0"/>
              </a:rPr>
              <a:t>Discharged/Homeless Veterans</a:t>
            </a:r>
          </a:p>
          <a:p>
            <a:pPr marL="0" indent="0" algn="ctr">
              <a:buNone/>
            </a:pPr>
            <a:endParaRPr lang="en-US" dirty="0"/>
          </a:p>
          <a:p>
            <a:pPr marL="0" indent="0" algn="ctr">
              <a:buNone/>
            </a:pPr>
            <a:endParaRPr lang="en-US" dirty="0"/>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143" y="2679586"/>
            <a:ext cx="3285541" cy="2602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26959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smtClean="0">
                <a:solidFill>
                  <a:schemeClr val="accent2">
                    <a:lumMod val="75000"/>
                  </a:schemeClr>
                </a:solidFill>
                <a:latin typeface="Times New Roman" panose="02020603050405020304" pitchFamily="18" charset="0"/>
                <a:cs typeface="Times New Roman" panose="02020603050405020304" pitchFamily="18" charset="0"/>
              </a:rPr>
              <a:t>Vision Statement</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i="1" dirty="0" smtClean="0">
                <a:latin typeface="Times New Roman" panose="02020603050405020304" pitchFamily="18" charset="0"/>
                <a:cs typeface="Times New Roman" panose="02020603050405020304" pitchFamily="18" charset="0"/>
              </a:rPr>
              <a:t>Provide </a:t>
            </a:r>
            <a:r>
              <a:rPr lang="en-US" i="1" dirty="0">
                <a:latin typeface="Times New Roman" panose="02020603050405020304" pitchFamily="18" charset="0"/>
                <a:cs typeface="Times New Roman" panose="02020603050405020304" pitchFamily="18" charset="0"/>
              </a:rPr>
              <a:t>a one-of-a-kind cutting-edge facility for military personnel (active and retired/veterans) and their families to strengthen and heal themselves through a continuum of traditional and innovative treatment and interactive opportunities with animals and the </a:t>
            </a:r>
            <a:r>
              <a:rPr lang="en-US" i="1" dirty="0" smtClean="0">
                <a:latin typeface="Times New Roman" panose="02020603050405020304" pitchFamily="18" charset="0"/>
                <a:cs typeface="Times New Roman" panose="02020603050405020304" pitchFamily="18" charset="0"/>
              </a:rPr>
              <a:t>environment of Tiny Homes (lease or purchase), RV Tiny Home temporary stays, &amp;/or weekend retreats for post-deployment decompression. </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6795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Documents and Settings\Wanda\Local Settings\Temporary Internet Files\Content.IE5\4RZ1G3T6\MP900443390[1].jpg"/>
          <p:cNvPicPr>
            <a:picLocks noChangeAspect="1" noChangeArrowheads="1"/>
          </p:cNvPicPr>
          <p:nvPr/>
        </p:nvPicPr>
        <p:blipFill>
          <a:blip r:embed="rId2" cstate="print"/>
          <a:srcRect/>
          <a:stretch>
            <a:fillRect/>
          </a:stretch>
        </p:blipFill>
        <p:spPr bwMode="auto">
          <a:xfrm>
            <a:off x="0" y="0"/>
            <a:ext cx="9144000" cy="7064375"/>
          </a:xfrm>
          <a:prstGeom prst="rect">
            <a:avLst/>
          </a:prstGeom>
          <a:noFill/>
          <a:ln>
            <a:solidFill>
              <a:schemeClr val="bg1">
                <a:alpha val="44000"/>
              </a:schemeClr>
            </a:solidFill>
          </a:ln>
          <a:effectLst>
            <a:outerShdw blurRad="50800" dist="50800" dir="5400000" algn="ctr" rotWithShape="0">
              <a:schemeClr val="accent2">
                <a:lumMod val="50000"/>
              </a:schemeClr>
            </a:outerShdw>
            <a:softEdge rad="317500"/>
          </a:effectLst>
        </p:spPr>
      </p:pic>
      <p:sp>
        <p:nvSpPr>
          <p:cNvPr id="6" name="TextBox 4"/>
          <p:cNvSpPr txBox="1">
            <a:spLocks noChangeArrowheads="1"/>
          </p:cNvSpPr>
          <p:nvPr/>
        </p:nvSpPr>
        <p:spPr bwMode="auto">
          <a:xfrm>
            <a:off x="251199" y="4202960"/>
            <a:ext cx="8641602" cy="2862322"/>
          </a:xfrm>
          <a:prstGeom prst="rect">
            <a:avLst/>
          </a:prstGeom>
          <a:noFill/>
          <a:ln w="9525">
            <a:noFill/>
            <a:miter lim="800000"/>
            <a:headEnd/>
            <a:tailEnd/>
          </a:ln>
        </p:spPr>
        <p:txBody>
          <a:bodyPr wrap="square">
            <a:spAutoFit/>
          </a:bodyPr>
          <a:lstStyle/>
          <a:p>
            <a:pPr marL="457200" indent="-457200">
              <a:lnSpc>
                <a:spcPct val="150000"/>
              </a:lnSpc>
              <a:buFont typeface="Wingdings" panose="05000000000000000000" pitchFamily="2" charset="2"/>
              <a:buChar char="Ø"/>
            </a:pPr>
            <a:r>
              <a:rPr lang="en-US" sz="2400" b="1" dirty="0" smtClean="0">
                <a:solidFill>
                  <a:srgbClr val="FFFFFF"/>
                </a:solidFill>
                <a:latin typeface="Times New Roman" panose="02020603050405020304" pitchFamily="18" charset="0"/>
                <a:cs typeface="Times New Roman" panose="02020603050405020304" pitchFamily="18" charset="0"/>
              </a:rPr>
              <a:t>A Collaboration between NMSU, our Military-Serving Institutions, and our Extended Economic Community</a:t>
            </a:r>
            <a:r>
              <a:rPr lang="en-US" sz="2400" b="1" dirty="0">
                <a:solidFill>
                  <a:srgbClr val="FFFFFF"/>
                </a:solidFill>
                <a:latin typeface="Times New Roman" panose="02020603050405020304" pitchFamily="18" charset="0"/>
                <a:cs typeface="Times New Roman" panose="02020603050405020304" pitchFamily="18" charset="0"/>
              </a:rPr>
              <a:t>. </a:t>
            </a:r>
            <a:endParaRPr lang="en-US" sz="2400" b="1" dirty="0" smtClean="0">
              <a:solidFill>
                <a:srgbClr val="FFFFFF"/>
              </a:solidFill>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Ø"/>
            </a:pPr>
            <a:r>
              <a:rPr lang="en-US" sz="2400" b="1" dirty="0" smtClean="0">
                <a:solidFill>
                  <a:srgbClr val="FFFFFF"/>
                </a:solidFill>
                <a:latin typeface="Times New Roman" panose="02020603050405020304" pitchFamily="18" charset="0"/>
                <a:cs typeface="Times New Roman" panose="02020603050405020304" pitchFamily="18" charset="0"/>
              </a:rPr>
              <a:t>A </a:t>
            </a:r>
            <a:r>
              <a:rPr lang="en-US" sz="2400" b="1" dirty="0">
                <a:solidFill>
                  <a:srgbClr val="FFFFFF"/>
                </a:solidFill>
                <a:latin typeface="Times New Roman" panose="02020603050405020304" pitchFamily="18" charset="0"/>
                <a:cs typeface="Times New Roman" panose="02020603050405020304" pitchFamily="18" charset="0"/>
              </a:rPr>
              <a:t>Healing Community </a:t>
            </a:r>
            <a:r>
              <a:rPr lang="en-US" sz="2400" b="1" dirty="0" smtClean="0">
                <a:solidFill>
                  <a:srgbClr val="FFFFFF"/>
                </a:solidFill>
                <a:latin typeface="Times New Roman" panose="02020603050405020304" pitchFamily="18" charset="0"/>
                <a:cs typeface="Times New Roman" panose="02020603050405020304" pitchFamily="18" charset="0"/>
              </a:rPr>
              <a:t>for </a:t>
            </a:r>
            <a:r>
              <a:rPr lang="en-US" sz="2400" b="1" dirty="0">
                <a:solidFill>
                  <a:srgbClr val="FFFFFF"/>
                </a:solidFill>
                <a:latin typeface="Times New Roman" panose="02020603050405020304" pitchFamily="18" charset="0"/>
                <a:cs typeface="Times New Roman" panose="02020603050405020304" pitchFamily="18" charset="0"/>
              </a:rPr>
              <a:t>our Military and their </a:t>
            </a:r>
            <a:r>
              <a:rPr lang="en-US" sz="2400" b="1" dirty="0" smtClean="0">
                <a:solidFill>
                  <a:srgbClr val="FFFFFF"/>
                </a:solidFill>
                <a:latin typeface="Times New Roman" panose="02020603050405020304" pitchFamily="18" charset="0"/>
                <a:cs typeface="Times New Roman" panose="02020603050405020304" pitchFamily="18" charset="0"/>
              </a:rPr>
              <a:t>Families.</a:t>
            </a:r>
          </a:p>
          <a:p>
            <a:pPr marL="457200" indent="-457200">
              <a:lnSpc>
                <a:spcPct val="150000"/>
              </a:lnSpc>
              <a:buFont typeface="Wingdings" panose="05000000000000000000" pitchFamily="2" charset="2"/>
              <a:buChar char="Ø"/>
            </a:pPr>
            <a:r>
              <a:rPr lang="en-US" sz="2400" b="1" dirty="0" smtClean="0">
                <a:solidFill>
                  <a:srgbClr val="FFFFFF"/>
                </a:solidFill>
                <a:latin typeface="Times New Roman" panose="02020603050405020304" pitchFamily="18" charset="0"/>
                <a:cs typeface="Times New Roman" panose="02020603050405020304" pitchFamily="18" charset="0"/>
              </a:rPr>
              <a:t>A Program </a:t>
            </a:r>
            <a:r>
              <a:rPr lang="en-US" sz="2400" b="1" dirty="0">
                <a:solidFill>
                  <a:srgbClr val="FFFFFF"/>
                </a:solidFill>
                <a:latin typeface="Times New Roman" panose="02020603050405020304" pitchFamily="18" charset="0"/>
                <a:cs typeface="Times New Roman" panose="02020603050405020304" pitchFamily="18" charset="0"/>
              </a:rPr>
              <a:t>of VETERANS </a:t>
            </a:r>
            <a:r>
              <a:rPr lang="en-US" sz="2400" b="1" dirty="0" smtClean="0">
                <a:solidFill>
                  <a:srgbClr val="FFFFFF"/>
                </a:solidFill>
                <a:latin typeface="Times New Roman" panose="02020603050405020304" pitchFamily="18" charset="0"/>
                <a:cs typeface="Times New Roman" panose="02020603050405020304" pitchFamily="18" charset="0"/>
              </a:rPr>
              <a:t>THEATER. </a:t>
            </a:r>
            <a:endParaRPr lang="en-US" sz="2400" b="1" dirty="0">
              <a:solidFill>
                <a:srgbClr val="FFFFFF"/>
              </a:solidFill>
              <a:latin typeface="Times New Roman" panose="02020603050405020304" pitchFamily="18" charset="0"/>
              <a:cs typeface="Times New Roman" panose="02020603050405020304" pitchFamily="18" charset="0"/>
            </a:endParaRPr>
          </a:p>
          <a:p>
            <a:pPr>
              <a:lnSpc>
                <a:spcPct val="150000"/>
              </a:lnSpc>
            </a:pPr>
            <a:endParaRPr lang="en-US" sz="2400" b="1" dirty="0">
              <a:solidFill>
                <a:srgbClr val="FFFF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1327394" y="586202"/>
            <a:ext cx="6747461" cy="1754326"/>
          </a:xfrm>
          <a:prstGeom prst="rect">
            <a:avLst/>
          </a:prstGeom>
        </p:spPr>
        <p:txBody>
          <a:bodyPr wrap="square">
            <a:spAutoFit/>
          </a:bodyPr>
          <a:lstStyle/>
          <a:p>
            <a:pPr algn="ctr"/>
            <a:r>
              <a:rPr lang="en-US" sz="5400" dirty="0" smtClean="0">
                <a:solidFill>
                  <a:srgbClr val="5E1219"/>
                </a:solidFill>
                <a:latin typeface="Rockwell Extra Bold" pitchFamily="18" charset="0"/>
              </a:rPr>
              <a:t>Legacy</a:t>
            </a:r>
            <a:r>
              <a:rPr lang="en-US" sz="5400" dirty="0" smtClean="0">
                <a:solidFill>
                  <a:schemeClr val="accent4">
                    <a:lumMod val="50000"/>
                  </a:schemeClr>
                </a:solidFill>
                <a:latin typeface="Rockwell Extra Bold" pitchFamily="18" charset="0"/>
              </a:rPr>
              <a:t> </a:t>
            </a:r>
            <a:r>
              <a:rPr lang="en-US" sz="5400" dirty="0" smtClean="0">
                <a:solidFill>
                  <a:srgbClr val="5E1219"/>
                </a:solidFill>
                <a:latin typeface="Rockwell Extra Bold" pitchFamily="18" charset="0"/>
              </a:rPr>
              <a:t>Ranch: Eco-Village</a:t>
            </a:r>
            <a:endParaRPr lang="en-US" sz="5400" dirty="0">
              <a:solidFill>
                <a:srgbClr val="5E1219"/>
              </a:solidFill>
            </a:endParaRPr>
          </a:p>
        </p:txBody>
      </p:sp>
    </p:spTree>
    <p:extLst>
      <p:ext uri="{BB962C8B-B14F-4D97-AF65-F5344CB8AC3E}">
        <p14:creationId xmlns:p14="http://schemas.microsoft.com/office/powerpoint/2010/main" val="24742808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27" y="138160"/>
            <a:ext cx="8229600" cy="849473"/>
          </a:xfrm>
        </p:spPr>
        <p:txBody>
          <a:bodyPr>
            <a:noAutofit/>
          </a:bodyPr>
          <a:lstStyle/>
          <a:p>
            <a:r>
              <a:rPr lang="en-US" sz="3600" b="1" dirty="0" smtClean="0">
                <a:solidFill>
                  <a:schemeClr val="accent2">
                    <a:lumMod val="75000"/>
                  </a:schemeClr>
                </a:solidFill>
                <a:latin typeface="Times New Roman" panose="02020603050405020304" pitchFamily="18" charset="0"/>
                <a:cs typeface="Times New Roman" panose="02020603050405020304" pitchFamily="18" charset="0"/>
              </a:rPr>
              <a:t>501(c)3  ANTENARRATIVE FOUNDATION</a:t>
            </a:r>
            <a:endParaRPr lang="en-US"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9230" y="4549676"/>
            <a:ext cx="8974769" cy="2308324"/>
          </a:xfrm>
          <a:prstGeom prst="rect">
            <a:avLst/>
          </a:prstGeom>
        </p:spPr>
        <p:txBody>
          <a:bodyPr wrap="square">
            <a:spAutoFit/>
          </a:bodyPr>
          <a:lstStyle/>
          <a:p>
            <a:r>
              <a:rPr lang="en-US" b="1" dirty="0" smtClean="0">
                <a:latin typeface="Times New Roman" panose="02020603050405020304" pitchFamily="18" charset="0"/>
                <a:cs typeface="Times New Roman" panose="02020603050405020304" pitchFamily="18" charset="0"/>
              </a:rPr>
              <a:t>ANTENARRATIVE Foundation Board of Trustees</a:t>
            </a:r>
            <a:endParaRPr lang="en-US" dirty="0" smtClean="0">
              <a:latin typeface="Times New Roman" panose="02020603050405020304" pitchFamily="18" charset="0"/>
              <a:cs typeface="Times New Roman" panose="02020603050405020304" pitchFamily="18" charset="0"/>
            </a:endParaRPr>
          </a:p>
          <a:p>
            <a:pPr marL="342900" indent="-342900">
              <a:buAutoNum type="arabicPeriod"/>
            </a:pPr>
            <a:r>
              <a:rPr lang="en-US" dirty="0" smtClean="0">
                <a:latin typeface="Times New Roman" panose="02020603050405020304" pitchFamily="18" charset="0"/>
                <a:cs typeface="Times New Roman" panose="02020603050405020304" pitchFamily="18" charset="0"/>
              </a:rPr>
              <a:t>David </a:t>
            </a:r>
            <a:r>
              <a:rPr lang="en-US" dirty="0">
                <a:latin typeface="Times New Roman" panose="02020603050405020304" pitchFamily="18" charset="0"/>
                <a:cs typeface="Times New Roman" panose="02020603050405020304" pitchFamily="18" charset="0"/>
              </a:rPr>
              <a:t>M. Boje</a:t>
            </a:r>
            <a:r>
              <a:rPr lang="en-US" dirty="0" smtClean="0">
                <a:latin typeface="Times New Roman" panose="02020603050405020304" pitchFamily="18" charset="0"/>
                <a:cs typeface="Times New Roman" panose="02020603050405020304" pitchFamily="18" charset="0"/>
              </a:rPr>
              <a:t>, (Veteran Army)  </a:t>
            </a:r>
            <a:r>
              <a:rPr lang="en-US" dirty="0">
                <a:latin typeface="Times New Roman" panose="02020603050405020304" pitchFamily="18" charset="0"/>
                <a:cs typeface="Times New Roman" panose="02020603050405020304" pitchFamily="18" charset="0"/>
              </a:rPr>
              <a:t>President </a:t>
            </a:r>
            <a:r>
              <a:rPr lang="en-US" dirty="0" smtClean="0">
                <a:latin typeface="Times New Roman" panose="02020603050405020304" pitchFamily="18" charset="0"/>
                <a:cs typeface="Times New Roman" panose="02020603050405020304" pitchFamily="18" charset="0"/>
              </a:rPr>
              <a:t> &amp; NMSU Regents Professor </a:t>
            </a:r>
          </a:p>
          <a:p>
            <a:r>
              <a:rPr lang="en-US" dirty="0" smtClean="0">
                <a:latin typeface="Times New Roman" panose="02020603050405020304" pitchFamily="18" charset="0"/>
                <a:cs typeface="Times New Roman" panose="02020603050405020304" pitchFamily="18" charset="0"/>
              </a:rPr>
              <a:t>       (575)-936-9578 </a:t>
            </a:r>
            <a:r>
              <a:rPr lang="en-US" dirty="0">
                <a:latin typeface="Times New Roman" panose="02020603050405020304" pitchFamily="18" charset="0"/>
                <a:cs typeface="Times New Roman" panose="02020603050405020304" pitchFamily="18" charset="0"/>
              </a:rPr>
              <a:t>(cell) or </a:t>
            </a:r>
            <a:r>
              <a:rPr lang="en-US" dirty="0" smtClean="0">
                <a:latin typeface="Times New Roman" panose="02020603050405020304" pitchFamily="18" charset="0"/>
                <a:cs typeface="Times New Roman" panose="02020603050405020304" pitchFamily="18" charset="0"/>
                <a:hlinkClick r:id="rId2"/>
              </a:rPr>
              <a:t>David@davidboje.com</a:t>
            </a:r>
            <a:endParaRPr lang="en-US" dirty="0" smtClean="0">
              <a:latin typeface="Times New Roman" panose="02020603050405020304" pitchFamily="18" charset="0"/>
              <a:cs typeface="Times New Roman" panose="02020603050405020304" pitchFamily="18" charset="0"/>
            </a:endParaRPr>
          </a:p>
          <a:p>
            <a:pPr marL="342900" indent="-342900">
              <a:buAutoNum type="arabicPeriod" startAt="2"/>
            </a:pPr>
            <a:r>
              <a:rPr lang="en-US" dirty="0" smtClean="0">
                <a:latin typeface="Times New Roman" panose="02020603050405020304" pitchFamily="18" charset="0"/>
                <a:cs typeface="Times New Roman" panose="02020603050405020304" pitchFamily="18" charset="0"/>
              </a:rPr>
              <a:t>James </a:t>
            </a:r>
            <a:r>
              <a:rPr lang="en-US" dirty="0">
                <a:latin typeface="Times New Roman" panose="02020603050405020304" pitchFamily="18" charset="0"/>
                <a:cs typeface="Times New Roman" panose="02020603050405020304" pitchFamily="18" charset="0"/>
              </a:rPr>
              <a:t>Sassak, </a:t>
            </a:r>
            <a:r>
              <a:rPr lang="en-US" dirty="0" smtClean="0">
                <a:latin typeface="Times New Roman" panose="02020603050405020304" pitchFamily="18" charset="0"/>
                <a:cs typeface="Times New Roman" panose="02020603050405020304" pitchFamily="18" charset="0"/>
              </a:rPr>
              <a:t>VP</a:t>
            </a:r>
          </a:p>
          <a:p>
            <a:pPr marL="342900" indent="-342900">
              <a:buAutoNum type="arabicPeriod" startAt="2"/>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Nancy Starr </a:t>
            </a:r>
            <a:r>
              <a:rPr lang="en-US" dirty="0" err="1">
                <a:latin typeface="Times New Roman" panose="02020603050405020304" pitchFamily="18" charset="0"/>
                <a:cs typeface="Times New Roman" panose="02020603050405020304" pitchFamily="18" charset="0"/>
              </a:rPr>
              <a:t>Breard</a:t>
            </a:r>
            <a:r>
              <a:rPr lang="en-US" dirty="0">
                <a:latin typeface="Times New Roman" panose="02020603050405020304" pitchFamily="18" charset="0"/>
                <a:cs typeface="Times New Roman" panose="02020603050405020304" pitchFamily="18" charset="0"/>
              </a:rPr>
              <a:t>, EDD, Treasurer </a:t>
            </a:r>
            <a:r>
              <a:rPr lang="en-US" dirty="0" smtClean="0">
                <a:latin typeface="Times New Roman" panose="02020603050405020304" pitchFamily="18" charset="0"/>
                <a:cs typeface="Times New Roman" panose="02020603050405020304" pitchFamily="18" charset="0"/>
              </a:rPr>
              <a:t>864-706-4282</a:t>
            </a:r>
          </a:p>
          <a:p>
            <a:pPr marL="342900" indent="-342900">
              <a:buAutoNum type="arabicPeriod" startAt="2"/>
            </a:pPr>
            <a:r>
              <a:rPr lang="en-US" dirty="0" smtClean="0">
                <a:latin typeface="Times New Roman" panose="02020603050405020304" pitchFamily="18" charset="0"/>
                <a:cs typeface="Times New Roman" panose="02020603050405020304" pitchFamily="18" charset="0"/>
              </a:rPr>
              <a:t>Ernest </a:t>
            </a:r>
            <a:r>
              <a:rPr lang="en-US" dirty="0">
                <a:latin typeface="Times New Roman" panose="02020603050405020304" pitchFamily="18" charset="0"/>
                <a:cs typeface="Times New Roman" panose="02020603050405020304" pitchFamily="18" charset="0"/>
              </a:rPr>
              <a:t>Ramey, </a:t>
            </a:r>
            <a:r>
              <a:rPr lang="en-US" dirty="0" smtClean="0">
                <a:latin typeface="Times New Roman" panose="02020603050405020304" pitchFamily="18" charset="0"/>
                <a:cs typeface="Times New Roman" panose="02020603050405020304" pitchFamily="18" charset="0"/>
              </a:rPr>
              <a:t>Secretary (Veteran Army)</a:t>
            </a:r>
          </a:p>
          <a:p>
            <a:pPr marL="342900" indent="-342900">
              <a:buAutoNum type="arabicPeriod" startAt="2"/>
            </a:pPr>
            <a:r>
              <a:rPr lang="en-US" dirty="0" smtClean="0">
                <a:latin typeface="Times New Roman" panose="02020603050405020304" pitchFamily="18" charset="0"/>
                <a:cs typeface="Times New Roman" panose="02020603050405020304" pitchFamily="18" charset="0"/>
              </a:rPr>
              <a:t>John </a:t>
            </a:r>
            <a:r>
              <a:rPr lang="en-US" dirty="0">
                <a:latin typeface="Times New Roman" panose="02020603050405020304" pitchFamily="18" charset="0"/>
                <a:cs typeface="Times New Roman" panose="02020603050405020304" pitchFamily="18" charset="0"/>
              </a:rPr>
              <a:t>Hawk, Agent-at-</a:t>
            </a:r>
            <a:r>
              <a:rPr lang="en-US" dirty="0" smtClean="0">
                <a:latin typeface="Times New Roman" panose="02020603050405020304" pitchFamily="18" charset="0"/>
                <a:cs typeface="Times New Roman" panose="02020603050405020304" pitchFamily="18" charset="0"/>
              </a:rPr>
              <a:t>large (Veteran Navy)</a:t>
            </a:r>
          </a:p>
          <a:p>
            <a:pPr marL="342900" indent="-342900">
              <a:buAutoNum type="arabicPeriod" startAt="2"/>
            </a:pPr>
            <a:r>
              <a:rPr lang="en-US" dirty="0" smtClean="0">
                <a:latin typeface="Times New Roman" panose="02020603050405020304" pitchFamily="18" charset="0"/>
                <a:cs typeface="Times New Roman" panose="02020603050405020304" pitchFamily="18" charset="0"/>
              </a:rPr>
              <a:t>Wanda </a:t>
            </a:r>
            <a:r>
              <a:rPr lang="en-US" dirty="0">
                <a:latin typeface="Times New Roman" panose="02020603050405020304" pitchFamily="18" charset="0"/>
                <a:cs typeface="Times New Roman" panose="02020603050405020304" pitchFamily="18" charset="0"/>
              </a:rPr>
              <a:t>Whittlesey-</a:t>
            </a:r>
            <a:r>
              <a:rPr lang="en-US" dirty="0" smtClean="0">
                <a:latin typeface="Times New Roman" panose="02020603050405020304" pitchFamily="18" charset="0"/>
                <a:cs typeface="Times New Roman" panose="02020603050405020304" pitchFamily="18" charset="0"/>
              </a:rPr>
              <a:t>Jerome MSW Social Work NMSU Professor</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0" y="1128723"/>
            <a:ext cx="9144000" cy="3420953"/>
          </a:xfrm>
          <a:prstGeom prst="rect">
            <a:avLst/>
          </a:prstGeom>
        </p:spPr>
      </p:pic>
    </p:spTree>
    <p:extLst>
      <p:ext uri="{BB962C8B-B14F-4D97-AF65-F5344CB8AC3E}">
        <p14:creationId xmlns:p14="http://schemas.microsoft.com/office/powerpoint/2010/main" val="12924837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447754" cy="1621491"/>
          </a:xfrm>
        </p:spPr>
        <p:txBody>
          <a:bodyPr>
            <a:noAutofit/>
          </a:bodyPr>
          <a:lstStyle/>
          <a:p>
            <a:r>
              <a:rPr lang="en-US" sz="4000" b="1" dirty="0" smtClean="0">
                <a:solidFill>
                  <a:schemeClr val="accent2">
                    <a:lumMod val="75000"/>
                  </a:schemeClr>
                </a:solidFill>
                <a:latin typeface="Times New Roman" panose="02020603050405020304" pitchFamily="18" charset="0"/>
                <a:cs typeface="Times New Roman" panose="02020603050405020304" pitchFamily="18" charset="0"/>
              </a:rPr>
              <a:t>COMMUNITY FIRST VILLAGE, AUSTIN TX- 200 Homes</a:t>
            </a:r>
            <a:endParaRPr lang="en-US" sz="40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rcRect t="11736" b="11736"/>
          <a:stretch>
            <a:fillRect/>
          </a:stretch>
        </p:blipFill>
        <p:spPr>
          <a:xfrm>
            <a:off x="1223282" y="1951630"/>
            <a:ext cx="6736107" cy="3866245"/>
          </a:xfrm>
        </p:spPr>
      </p:pic>
      <p:sp>
        <p:nvSpPr>
          <p:cNvPr id="5" name="Rectangle 4"/>
          <p:cNvSpPr/>
          <p:nvPr/>
        </p:nvSpPr>
        <p:spPr>
          <a:xfrm>
            <a:off x="143090" y="5995296"/>
            <a:ext cx="8761863"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COMMUNITY FIRST - 27 </a:t>
            </a:r>
            <a:r>
              <a:rPr lang="en-US" dirty="0">
                <a:latin typeface="Times New Roman" panose="02020603050405020304" pitchFamily="18" charset="0"/>
                <a:cs typeface="Times New Roman" panose="02020603050405020304" pitchFamily="18" charset="0"/>
              </a:rPr>
              <a:t>acres, with little </a:t>
            </a:r>
            <a:r>
              <a:rPr lang="en-US" dirty="0" smtClean="0">
                <a:latin typeface="Times New Roman" panose="02020603050405020304" pitchFamily="18" charset="0"/>
                <a:cs typeface="Times New Roman" panose="02020603050405020304" pitchFamily="18" charset="0"/>
              </a:rPr>
              <a:t>cottages and mobile homes </a:t>
            </a:r>
            <a:r>
              <a:rPr lang="en-US" dirty="0">
                <a:latin typeface="Times New Roman" panose="02020603050405020304" pitchFamily="18" charset="0"/>
                <a:cs typeface="Times New Roman" panose="02020603050405020304" pitchFamily="18" charset="0"/>
              </a:rPr>
              <a:t>dotting the landscape. A three-acre community </a:t>
            </a:r>
            <a:r>
              <a:rPr lang="en-US" dirty="0" smtClean="0">
                <a:latin typeface="Times New Roman" panose="02020603050405020304" pitchFamily="18" charset="0"/>
                <a:cs typeface="Times New Roman" panose="02020603050405020304" pitchFamily="18" charset="0"/>
              </a:rPr>
              <a:t>garden, grocery store, &amp; help services </a:t>
            </a:r>
            <a:r>
              <a:rPr lang="en-US" dirty="0">
                <a:latin typeface="Times New Roman" panose="02020603050405020304" pitchFamily="18" charset="0"/>
                <a:cs typeface="Times New Roman" panose="02020603050405020304" pitchFamily="18" charset="0"/>
              </a:rPr>
              <a:t>is also </a:t>
            </a:r>
            <a:r>
              <a:rPr lang="en-US" dirty="0" smtClean="0">
                <a:latin typeface="Times New Roman" panose="02020603050405020304" pitchFamily="18" charset="0"/>
                <a:cs typeface="Times New Roman" panose="02020603050405020304" pitchFamily="18" charset="0"/>
              </a:rPr>
              <a:t>on-site.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78857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a:spLocks noGrp="1"/>
          </p:cNvSpPr>
          <p:nvPr>
            <p:ph type="title"/>
          </p:nvPr>
        </p:nvSpPr>
        <p:spPr>
          <a:xfrm>
            <a:off x="134387" y="152818"/>
            <a:ext cx="8989526" cy="853471"/>
          </a:xfrm>
          <a:prstGeom prst="rect">
            <a:avLst/>
          </a:prstGeom>
          <a:noFill/>
          <a:ln>
            <a:noFill/>
          </a:ln>
        </p:spPr>
        <p:txBody>
          <a:bodyPr lIns="91425" tIns="45700" rIns="91425" bIns="45700" anchor="ctr" anchorCtr="0">
            <a:noAutofit/>
          </a:bodyPr>
          <a:lstStyle/>
          <a:p>
            <a:pPr marL="0" marR="0" lvl="0" indent="0" rtl="0">
              <a:lnSpc>
                <a:spcPct val="90000"/>
              </a:lnSpc>
              <a:spcBef>
                <a:spcPts val="0"/>
              </a:spcBef>
              <a:buClr>
                <a:schemeClr val="dk1"/>
              </a:buClr>
              <a:buSzPct val="25000"/>
              <a:buFont typeface="Calibri"/>
              <a:buNone/>
            </a:pPr>
            <a:r>
              <a:rPr lang="en-US" sz="4400" b="1" i="0" u="none" strike="noStrike" cap="none" dirty="0" smtClean="0">
                <a:solidFill>
                  <a:schemeClr val="accent2">
                    <a:lumMod val="75000"/>
                  </a:schemeClr>
                </a:solidFill>
                <a:latin typeface="Times New Roman" panose="02020603050405020304" pitchFamily="18" charset="0"/>
                <a:ea typeface="Calibri"/>
                <a:cs typeface="Times New Roman" panose="02020603050405020304" pitchFamily="18" charset="0"/>
                <a:sym typeface="Calibri"/>
              </a:rPr>
              <a:t>Dimensions </a:t>
            </a:r>
            <a:r>
              <a:rPr lang="en-US" sz="4400" b="1" i="0" u="none" strike="noStrike" cap="none" dirty="0">
                <a:solidFill>
                  <a:schemeClr val="accent2">
                    <a:lumMod val="75000"/>
                  </a:schemeClr>
                </a:solidFill>
                <a:latin typeface="Times New Roman" panose="02020603050405020304" pitchFamily="18" charset="0"/>
                <a:ea typeface="Calibri"/>
                <a:cs typeface="Times New Roman" panose="02020603050405020304" pitchFamily="18" charset="0"/>
                <a:sym typeface="Calibri"/>
              </a:rPr>
              <a:t>and </a:t>
            </a:r>
            <a:r>
              <a:rPr lang="en-US" sz="4400" b="1" i="0" u="none" strike="noStrike" cap="none" dirty="0" smtClean="0">
                <a:solidFill>
                  <a:schemeClr val="accent2">
                    <a:lumMod val="75000"/>
                  </a:schemeClr>
                </a:solidFill>
                <a:latin typeface="Times New Roman" panose="02020603050405020304" pitchFamily="18" charset="0"/>
                <a:ea typeface="Calibri"/>
                <a:cs typeface="Times New Roman" panose="02020603050405020304" pitchFamily="18" charset="0"/>
                <a:sym typeface="Calibri"/>
              </a:rPr>
              <a:t>TINY HOME </a:t>
            </a:r>
            <a:r>
              <a:rPr lang="en-US" sz="4400" b="1" i="0" u="none" strike="noStrike" cap="none" dirty="0">
                <a:solidFill>
                  <a:schemeClr val="accent2">
                    <a:lumMod val="75000"/>
                  </a:schemeClr>
                </a:solidFill>
                <a:latin typeface="Times New Roman" panose="02020603050405020304" pitchFamily="18" charset="0"/>
                <a:ea typeface="Calibri"/>
                <a:cs typeface="Times New Roman" panose="02020603050405020304" pitchFamily="18" charset="0"/>
                <a:sym typeface="Calibri"/>
              </a:rPr>
              <a:t>Specifications</a:t>
            </a:r>
          </a:p>
        </p:txBody>
      </p:sp>
      <p:sp>
        <p:nvSpPr>
          <p:cNvPr id="595" name="Shape 595"/>
          <p:cNvSpPr txBox="1">
            <a:spLocks noGrp="1"/>
          </p:cNvSpPr>
          <p:nvPr>
            <p:ph type="body" idx="1"/>
          </p:nvPr>
        </p:nvSpPr>
        <p:spPr>
          <a:xfrm>
            <a:off x="134387" y="1419305"/>
            <a:ext cx="3886200" cy="417624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100000"/>
              <a:buNone/>
            </a:pPr>
            <a:r>
              <a:rPr lang="en-US" sz="2400" b="1"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Considerations</a:t>
            </a:r>
            <a:endParaRPr lang="en-US" sz="2400" b="1"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685800" marR="0" lvl="1" indent="-228600" algn="l" rtl="0">
              <a:lnSpc>
                <a:spcPct val="90000"/>
              </a:lnSpc>
              <a:spcBef>
                <a:spcPts val="500"/>
              </a:spcBef>
              <a:spcAft>
                <a:spcPts val="0"/>
              </a:spcAft>
              <a:buClr>
                <a:schemeClr val="dk1"/>
              </a:buClr>
              <a:buSzPct val="100000"/>
              <a:buFont typeface="Arial"/>
              <a:buChar char="•"/>
            </a:pPr>
            <a:r>
              <a:rPr lang="en-US"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Permanent Residence</a:t>
            </a:r>
          </a:p>
          <a:p>
            <a:pPr marL="1143000" marR="0" lvl="2" indent="-228600" algn="l" rtl="0">
              <a:lnSpc>
                <a:spcPct val="90000"/>
              </a:lnSpc>
              <a:spcBef>
                <a:spcPts val="500"/>
              </a:spcBef>
              <a:spcAft>
                <a:spcPts val="0"/>
              </a:spcAft>
              <a:buClr>
                <a:schemeClr val="dk1"/>
              </a:buClr>
              <a:buSzPct val="100000"/>
              <a:buFont typeface="Arial"/>
              <a:buChar char="•"/>
            </a:pPr>
            <a:r>
              <a:rPr lang="en-US" sz="24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1-2 people and a pet</a:t>
            </a:r>
          </a:p>
          <a:p>
            <a:pPr marL="685800" marR="0" lvl="1" indent="-228600" algn="l" rtl="0">
              <a:lnSpc>
                <a:spcPct val="90000"/>
              </a:lnSpc>
              <a:spcBef>
                <a:spcPts val="500"/>
              </a:spcBef>
              <a:spcAft>
                <a:spcPts val="0"/>
              </a:spcAft>
              <a:buClr>
                <a:schemeClr val="dk1"/>
              </a:buClr>
              <a:buSzPct val="100000"/>
              <a:buFont typeface="Arial"/>
              <a:buChar char="•"/>
            </a:pPr>
            <a:r>
              <a:rPr lang="en-US"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Fit HUD Regulations</a:t>
            </a:r>
          </a:p>
          <a:p>
            <a:pPr marL="685800" marR="0" lvl="1" indent="-228600" algn="l" rtl="0">
              <a:lnSpc>
                <a:spcPct val="90000"/>
              </a:lnSpc>
              <a:spcBef>
                <a:spcPts val="500"/>
              </a:spcBef>
              <a:spcAft>
                <a:spcPts val="0"/>
              </a:spcAft>
              <a:buClr>
                <a:schemeClr val="dk1"/>
              </a:buClr>
              <a:buSzPct val="100000"/>
              <a:buFont typeface="Arial"/>
              <a:buChar char="•"/>
            </a:pPr>
            <a:r>
              <a:rPr lang="en-US"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Cost</a:t>
            </a:r>
          </a:p>
          <a:p>
            <a:pPr marL="685800" marR="0" lvl="1" indent="-228600" algn="l" rtl="0">
              <a:lnSpc>
                <a:spcPct val="90000"/>
              </a:lnSpc>
              <a:spcBef>
                <a:spcPts val="500"/>
              </a:spcBef>
              <a:spcAft>
                <a:spcPts val="0"/>
              </a:spcAft>
              <a:buClr>
                <a:schemeClr val="dk1"/>
              </a:buClr>
              <a:buSzPct val="100000"/>
              <a:buFont typeface="Arial"/>
              <a:buNone/>
            </a:pPr>
            <a:endParaRPr sz="2400" b="0" i="0" u="none" strike="noStrike" cap="none" dirty="0">
              <a:solidFill>
                <a:schemeClr val="dk1"/>
              </a:solidFill>
              <a:latin typeface="Calibri"/>
              <a:ea typeface="Calibri"/>
              <a:cs typeface="Calibri"/>
              <a:sym typeface="Calibri"/>
            </a:endParaRPr>
          </a:p>
          <a:p>
            <a:pPr marL="685800" marR="0" lvl="1" indent="-228600" algn="l" rtl="0">
              <a:lnSpc>
                <a:spcPct val="90000"/>
              </a:lnSpc>
              <a:spcBef>
                <a:spcPts val="500"/>
              </a:spcBef>
              <a:buClr>
                <a:schemeClr val="dk1"/>
              </a:buClr>
              <a:buSzPct val="100000"/>
              <a:buFont typeface="Arial"/>
              <a:buNone/>
            </a:pPr>
            <a:endParaRPr sz="2400" b="0" i="0" u="none" strike="noStrike" cap="none" dirty="0">
              <a:solidFill>
                <a:schemeClr val="dk1"/>
              </a:solidFill>
              <a:latin typeface="Calibri"/>
              <a:ea typeface="Calibri"/>
              <a:cs typeface="Calibri"/>
              <a:sym typeface="Calibri"/>
            </a:endParaRPr>
          </a:p>
        </p:txBody>
      </p:sp>
      <p:sp>
        <p:nvSpPr>
          <p:cNvPr id="596" name="Shape 596"/>
          <p:cNvSpPr txBox="1">
            <a:spLocks noGrp="1"/>
          </p:cNvSpPr>
          <p:nvPr>
            <p:ph type="body" idx="2"/>
          </p:nvPr>
        </p:nvSpPr>
        <p:spPr>
          <a:xfrm>
            <a:off x="5257799" y="1419305"/>
            <a:ext cx="4336577" cy="43512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100000"/>
              <a:buNone/>
            </a:pPr>
            <a:r>
              <a:rPr lang="en-US" sz="2400" b="1"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Truck Specifications</a:t>
            </a:r>
          </a:p>
          <a:p>
            <a:pPr marL="685800" marR="0" lvl="1" indent="-228600" algn="l" rtl="0">
              <a:lnSpc>
                <a:spcPct val="90000"/>
              </a:lnSpc>
              <a:spcBef>
                <a:spcPts val="500"/>
              </a:spcBef>
              <a:spcAft>
                <a:spcPts val="0"/>
              </a:spcAft>
              <a:buClr>
                <a:schemeClr val="dk1"/>
              </a:buClr>
              <a:buSzPct val="100000"/>
              <a:buFont typeface="Arial"/>
              <a:buChar char="•"/>
            </a:pPr>
            <a:r>
              <a:rPr lang="en-US"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Full-sized truck</a:t>
            </a:r>
          </a:p>
          <a:p>
            <a:pPr marL="685800" marR="0" lvl="1" indent="-228600" algn="l" rtl="0">
              <a:lnSpc>
                <a:spcPct val="90000"/>
              </a:lnSpc>
              <a:spcBef>
                <a:spcPts val="500"/>
              </a:spcBef>
              <a:spcAft>
                <a:spcPts val="0"/>
              </a:spcAft>
              <a:buClr>
                <a:schemeClr val="dk1"/>
              </a:buClr>
              <a:buSzPct val="100000"/>
              <a:buFont typeface="Arial"/>
              <a:buChar char="•"/>
            </a:pPr>
            <a:r>
              <a:rPr lang="en-US"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15’ rental </a:t>
            </a:r>
            <a:r>
              <a:rPr lang="en-US"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U-haul</a:t>
            </a:r>
            <a:endParaRPr lang="en-US"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lnSpc>
                <a:spcPct val="90000"/>
              </a:lnSpc>
              <a:spcBef>
                <a:spcPts val="1000"/>
              </a:spcBef>
              <a:spcAft>
                <a:spcPts val="0"/>
              </a:spcAft>
              <a:buClr>
                <a:schemeClr val="dk1"/>
              </a:buClr>
              <a:buSzPct val="100000"/>
              <a:buNone/>
            </a:pPr>
            <a:r>
              <a:rPr lang="en-US" sz="2400" b="1"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Final size </a:t>
            </a:r>
            <a:r>
              <a:rPr lang="en-US" sz="2400" b="1"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recommendation</a:t>
            </a:r>
            <a:endParaRPr lang="en-US" sz="2400" b="1"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685800" marR="0" lvl="1" indent="-228600" algn="l" rtl="0">
              <a:lnSpc>
                <a:spcPct val="90000"/>
              </a:lnSpc>
              <a:spcBef>
                <a:spcPts val="500"/>
              </a:spcBef>
              <a:spcAft>
                <a:spcPts val="0"/>
              </a:spcAft>
              <a:buClr>
                <a:schemeClr val="dk1"/>
              </a:buClr>
              <a:buSzPct val="100000"/>
              <a:buFont typeface="Arial"/>
              <a:buChar char="•"/>
            </a:pPr>
            <a:r>
              <a:rPr lang="en-US" i="0" strike="noStrike" cap="none" dirty="0">
                <a:solidFill>
                  <a:schemeClr val="dk1"/>
                </a:solidFill>
                <a:latin typeface="Times New Roman" panose="02020603050405020304" pitchFamily="18" charset="0"/>
                <a:ea typeface="Calibri"/>
                <a:cs typeface="Times New Roman" panose="02020603050405020304" pitchFamily="18" charset="0"/>
                <a:sym typeface="Calibri"/>
              </a:rPr>
              <a:t>8’x18-25’ long</a:t>
            </a:r>
          </a:p>
          <a:p>
            <a:pPr marL="0" marR="0" lvl="0" indent="0" algn="l" rtl="0">
              <a:lnSpc>
                <a:spcPct val="90000"/>
              </a:lnSpc>
              <a:spcBef>
                <a:spcPts val="1000"/>
              </a:spcBef>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pic>
        <p:nvPicPr>
          <p:cNvPr id="597" name="Shape 597"/>
          <p:cNvPicPr preferRelativeResize="0"/>
          <p:nvPr/>
        </p:nvPicPr>
        <p:blipFill rotWithShape="1">
          <a:blip r:embed="rId3">
            <a:alphaModFix/>
          </a:blip>
          <a:srcRect l="970" t="530" r="-970" b="13977"/>
          <a:stretch/>
        </p:blipFill>
        <p:spPr>
          <a:xfrm>
            <a:off x="1337481" y="3699927"/>
            <a:ext cx="6443700" cy="2994300"/>
          </a:xfrm>
          <a:prstGeom prst="rect">
            <a:avLst/>
          </a:prstGeom>
          <a:noFill/>
          <a:ln>
            <a:noFill/>
          </a:ln>
        </p:spPr>
      </p:pic>
    </p:spTree>
    <p:extLst>
      <p:ext uri="{BB962C8B-B14F-4D97-AF65-F5344CB8AC3E}">
        <p14:creationId xmlns:p14="http://schemas.microsoft.com/office/powerpoint/2010/main" val="46365494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Shape 571"/>
          <p:cNvSpPr txBox="1">
            <a:spLocks noGrp="1"/>
          </p:cNvSpPr>
          <p:nvPr>
            <p:ph type="title"/>
          </p:nvPr>
        </p:nvSpPr>
        <p:spPr>
          <a:xfrm>
            <a:off x="1326316" y="0"/>
            <a:ext cx="6400800" cy="1507199"/>
          </a:xfrm>
          <a:prstGeom prst="rect">
            <a:avLst/>
          </a:prstGeom>
          <a:noFill/>
          <a:ln>
            <a:noFill/>
          </a:ln>
        </p:spPr>
        <p:txBody>
          <a:bodyPr lIns="91425" tIns="45700" rIns="91425" bIns="45700" anchor="ctr" anchorCtr="0">
            <a:noAutofit/>
          </a:bodyPr>
          <a:lstStyle/>
          <a:p>
            <a:pPr marL="0" marR="0" lvl="0" indent="0" rtl="0">
              <a:spcBef>
                <a:spcPts val="0"/>
              </a:spcBef>
              <a:buClr>
                <a:schemeClr val="lt1"/>
              </a:buClr>
              <a:buSzPct val="25000"/>
              <a:buFont typeface="Questrial"/>
              <a:buNone/>
            </a:pPr>
            <a:r>
              <a:rPr lang="en-US" b="1" dirty="0" smtClean="0">
                <a:solidFill>
                  <a:schemeClr val="accent2">
                    <a:lumMod val="75000"/>
                  </a:schemeClr>
                </a:solidFill>
                <a:latin typeface="Times New Roman" panose="02020603050405020304" pitchFamily="18" charset="0"/>
                <a:ea typeface="Questrial"/>
                <a:cs typeface="Times New Roman" panose="02020603050405020304" pitchFamily="18" charset="0"/>
                <a:sym typeface="Questrial"/>
              </a:rPr>
              <a:t>Solar Water Heater</a:t>
            </a:r>
            <a:r>
              <a:rPr lang="en-US" b="1" i="0" u="none" strike="noStrike" cap="none" dirty="0" smtClean="0">
                <a:solidFill>
                  <a:schemeClr val="accent2">
                    <a:lumMod val="75000"/>
                  </a:schemeClr>
                </a:solidFill>
                <a:latin typeface="Questrial"/>
                <a:ea typeface="Questrial"/>
                <a:cs typeface="Questrial"/>
                <a:sym typeface="Questrial"/>
              </a:rPr>
              <a:t> </a:t>
            </a:r>
            <a:endParaRPr lang="en-US" b="1" i="0" u="none" strike="noStrike" cap="none" dirty="0">
              <a:solidFill>
                <a:schemeClr val="accent2">
                  <a:lumMod val="75000"/>
                </a:schemeClr>
              </a:solidFill>
              <a:latin typeface="Questrial"/>
              <a:ea typeface="Questrial"/>
              <a:cs typeface="Questrial"/>
              <a:sym typeface="Questrial"/>
            </a:endParaRPr>
          </a:p>
        </p:txBody>
      </p:sp>
      <p:sp>
        <p:nvSpPr>
          <p:cNvPr id="572" name="Shape 572"/>
          <p:cNvSpPr txBox="1">
            <a:spLocks noGrp="1"/>
          </p:cNvSpPr>
          <p:nvPr>
            <p:ph type="body" idx="1"/>
          </p:nvPr>
        </p:nvSpPr>
        <p:spPr>
          <a:xfrm>
            <a:off x="4985422" y="1507198"/>
            <a:ext cx="3998795" cy="5081203"/>
          </a:xfrm>
          <a:prstGeom prst="rect">
            <a:avLst/>
          </a:prstGeom>
          <a:noFill/>
          <a:ln>
            <a:noFill/>
          </a:ln>
        </p:spPr>
        <p:txBody>
          <a:bodyPr lIns="91425" tIns="45700" rIns="91425" bIns="45700" anchor="ctr" anchorCtr="0">
            <a:noAutofit/>
          </a:bodyPr>
          <a:lstStyle/>
          <a:p>
            <a:pPr>
              <a:spcBef>
                <a:spcPts val="0"/>
              </a:spcBef>
              <a:buClr>
                <a:schemeClr val="lt1"/>
              </a:buClr>
              <a:buSzPct val="80000"/>
              <a:buFont typeface="Wingdings" panose="05000000000000000000" pitchFamily="2" charset="2"/>
              <a:buChar char="Ø"/>
            </a:pPr>
            <a:r>
              <a:rPr lang="en-US" sz="2000" dirty="0" smtClean="0">
                <a:latin typeface="Questrial"/>
                <a:ea typeface="Questrial"/>
                <a:cs typeface="Questrial"/>
                <a:sym typeface="Questrial"/>
              </a:rPr>
              <a:t>&gt; I</a:t>
            </a:r>
            <a:r>
              <a:rPr lang="en-US" sz="2000" b="0" i="0" u="none" strike="noStrike" cap="none" dirty="0" smtClean="0">
                <a:latin typeface="Questrial"/>
                <a:ea typeface="Questrial"/>
                <a:cs typeface="Questrial"/>
                <a:sym typeface="Questrial"/>
              </a:rPr>
              <a:t>nstalled </a:t>
            </a:r>
            <a:r>
              <a:rPr lang="en-US" sz="2000" b="0" i="0" u="none" strike="noStrike" cap="none" dirty="0">
                <a:latin typeface="Questrial"/>
                <a:ea typeface="Questrial"/>
                <a:cs typeface="Questrial"/>
                <a:sym typeface="Questrial"/>
              </a:rPr>
              <a:t>on the roof of the vehicle / home </a:t>
            </a:r>
          </a:p>
          <a:p>
            <a:pPr>
              <a:spcBef>
                <a:spcPts val="1000"/>
              </a:spcBef>
              <a:buClr>
                <a:schemeClr val="lt1"/>
              </a:buClr>
              <a:buSzPct val="80000"/>
              <a:buFont typeface="Wingdings" panose="05000000000000000000" pitchFamily="2" charset="2"/>
              <a:buChar char="Ø"/>
            </a:pPr>
            <a:r>
              <a:rPr lang="en-US" sz="2000" b="0" i="0" u="none" strike="noStrike" cap="none" dirty="0" smtClean="0">
                <a:latin typeface="Questrial"/>
                <a:ea typeface="Questrial"/>
                <a:cs typeface="Questrial"/>
                <a:sym typeface="Questrial"/>
              </a:rPr>
              <a:t>&gt; Two </a:t>
            </a:r>
            <a:r>
              <a:rPr lang="en-US" sz="2000" b="0" i="0" u="none" strike="noStrike" cap="none" dirty="0">
                <a:latin typeface="Questrial"/>
                <a:ea typeface="Questrial"/>
                <a:cs typeface="Questrial"/>
                <a:sym typeface="Questrial"/>
              </a:rPr>
              <a:t>categories either direct or indirect system</a:t>
            </a:r>
          </a:p>
          <a:p>
            <a:pPr>
              <a:spcBef>
                <a:spcPts val="1000"/>
              </a:spcBef>
              <a:buClr>
                <a:schemeClr val="lt1"/>
              </a:buClr>
              <a:buSzPct val="80000"/>
              <a:buFont typeface="Wingdings" panose="05000000000000000000" pitchFamily="2" charset="2"/>
              <a:buChar char="Ø"/>
            </a:pPr>
            <a:r>
              <a:rPr lang="en-US" sz="2000" dirty="0" smtClean="0">
                <a:latin typeface="Questrial"/>
                <a:ea typeface="Questrial"/>
                <a:cs typeface="Questrial"/>
                <a:sym typeface="Questrial"/>
              </a:rPr>
              <a:t>&gt; U</a:t>
            </a:r>
            <a:r>
              <a:rPr lang="en-US" sz="2000" b="0" i="0" u="none" strike="noStrike" cap="none" dirty="0" smtClean="0">
                <a:latin typeface="Questrial"/>
                <a:ea typeface="Questrial"/>
                <a:cs typeface="Questrial"/>
                <a:sym typeface="Questrial"/>
              </a:rPr>
              <a:t>seful </a:t>
            </a:r>
            <a:r>
              <a:rPr lang="en-US" sz="2000" b="0" i="0" u="none" strike="noStrike" cap="none" dirty="0">
                <a:latin typeface="Questrial"/>
                <a:ea typeface="Questrial"/>
                <a:cs typeface="Questrial"/>
                <a:sym typeface="Questrial"/>
              </a:rPr>
              <a:t>in cold weather climatic </a:t>
            </a:r>
            <a:r>
              <a:rPr lang="en-US" sz="2000" b="0" i="0" u="none" strike="noStrike" cap="none" dirty="0" smtClean="0">
                <a:latin typeface="Questrial"/>
                <a:ea typeface="Questrial"/>
                <a:cs typeface="Questrial"/>
                <a:sym typeface="Questrial"/>
              </a:rPr>
              <a:t>zone</a:t>
            </a:r>
            <a:endParaRPr lang="en-US" sz="2000" b="0" i="0" u="none" strike="noStrike" cap="none" dirty="0">
              <a:latin typeface="Questrial"/>
              <a:ea typeface="Questrial"/>
              <a:cs typeface="Questrial"/>
              <a:sym typeface="Questrial"/>
            </a:endParaRPr>
          </a:p>
          <a:p>
            <a:pPr>
              <a:spcBef>
                <a:spcPts val="1000"/>
              </a:spcBef>
              <a:buClr>
                <a:schemeClr val="lt1"/>
              </a:buClr>
              <a:buSzPct val="80000"/>
              <a:buFont typeface="Wingdings" panose="05000000000000000000" pitchFamily="2" charset="2"/>
              <a:buChar char="Ø"/>
            </a:pPr>
            <a:r>
              <a:rPr lang="en-US" sz="2000" b="0" i="0" u="none" strike="noStrike" cap="none" dirty="0" smtClean="0">
                <a:latin typeface="Questrial"/>
                <a:ea typeface="Questrial"/>
                <a:cs typeface="Questrial"/>
                <a:sym typeface="Questrial"/>
              </a:rPr>
              <a:t>&gt; Simple </a:t>
            </a:r>
            <a:r>
              <a:rPr lang="en-US" sz="2000" b="0" i="0" u="none" strike="noStrike" cap="none" dirty="0">
                <a:latin typeface="Questrial"/>
                <a:ea typeface="Questrial"/>
                <a:cs typeface="Questrial"/>
                <a:sym typeface="Questrial"/>
              </a:rPr>
              <a:t>to install  and </a:t>
            </a:r>
            <a:r>
              <a:rPr lang="en-US" sz="2000" b="0" i="0" u="none" strike="noStrike" cap="none" dirty="0" smtClean="0">
                <a:latin typeface="Questrial"/>
                <a:ea typeface="Questrial"/>
                <a:cs typeface="Questrial"/>
                <a:sym typeface="Questrial"/>
              </a:rPr>
              <a:t>doesn’t </a:t>
            </a:r>
            <a:r>
              <a:rPr lang="en-US" sz="2000" b="0" i="0" u="none" strike="noStrike" cap="none" dirty="0">
                <a:latin typeface="Questrial"/>
                <a:ea typeface="Questrial"/>
                <a:cs typeface="Questrial"/>
                <a:sym typeface="Questrial"/>
              </a:rPr>
              <a:t>take a lot of space </a:t>
            </a:r>
            <a:endParaRPr lang="en-US" sz="2000" b="0" i="0" u="none" strike="noStrike" cap="none" dirty="0" smtClean="0">
              <a:latin typeface="Questrial"/>
              <a:ea typeface="Questrial"/>
              <a:cs typeface="Questrial"/>
              <a:sym typeface="Questrial"/>
            </a:endParaRPr>
          </a:p>
          <a:p>
            <a:pPr>
              <a:spcBef>
                <a:spcPts val="1000"/>
              </a:spcBef>
              <a:buClr>
                <a:schemeClr val="lt1"/>
              </a:buClr>
              <a:buSzPct val="80000"/>
              <a:buFont typeface="Wingdings" panose="05000000000000000000" pitchFamily="2" charset="2"/>
              <a:buChar char="Ø"/>
            </a:pPr>
            <a:endParaRPr lang="en-US" sz="2000" dirty="0">
              <a:latin typeface="Questrial"/>
              <a:ea typeface="Questrial"/>
              <a:cs typeface="Questrial"/>
              <a:sym typeface="Questrial"/>
            </a:endParaRPr>
          </a:p>
          <a:p>
            <a:pPr>
              <a:spcBef>
                <a:spcPts val="1000"/>
              </a:spcBef>
              <a:buClr>
                <a:schemeClr val="lt1"/>
              </a:buClr>
              <a:buSzPct val="80000"/>
              <a:buFont typeface="Wingdings" panose="05000000000000000000" pitchFamily="2" charset="2"/>
              <a:buChar char="Ø"/>
            </a:pPr>
            <a:r>
              <a:rPr lang="en-US" sz="2000" dirty="0">
                <a:latin typeface="Questrial"/>
                <a:ea typeface="Questrial"/>
                <a:cs typeface="Questrial"/>
                <a:sym typeface="Questrial"/>
                <a:hlinkClick r:id="rId3"/>
              </a:rPr>
              <a:t>https://</a:t>
            </a:r>
            <a:r>
              <a:rPr lang="en-US" sz="2000" dirty="0" smtClean="0">
                <a:latin typeface="Questrial"/>
                <a:ea typeface="Questrial"/>
                <a:cs typeface="Questrial"/>
                <a:sym typeface="Questrial"/>
                <a:hlinkClick r:id="rId3"/>
              </a:rPr>
              <a:t>www.youtube.com/watch?v=D-ZpzDntsZ0</a:t>
            </a:r>
            <a:endParaRPr lang="en-US" sz="2000" dirty="0" smtClean="0">
              <a:latin typeface="Questrial"/>
              <a:ea typeface="Questrial"/>
              <a:cs typeface="Questrial"/>
              <a:sym typeface="Questrial"/>
            </a:endParaRPr>
          </a:p>
          <a:p>
            <a:pPr>
              <a:spcBef>
                <a:spcPts val="1000"/>
              </a:spcBef>
              <a:buClr>
                <a:schemeClr val="lt1"/>
              </a:buClr>
              <a:buSzPct val="80000"/>
              <a:buFont typeface="Wingdings" panose="05000000000000000000" pitchFamily="2" charset="2"/>
              <a:buChar char="Ø"/>
            </a:pPr>
            <a:endParaRPr lang="en-US" sz="2000" dirty="0">
              <a:latin typeface="Questrial"/>
              <a:ea typeface="Questrial"/>
              <a:cs typeface="Questrial"/>
              <a:sym typeface="Questrial"/>
            </a:endParaRPr>
          </a:p>
          <a:p>
            <a:pPr marL="285750" marR="0" lvl="0" indent="-285750" algn="l" rtl="0">
              <a:spcBef>
                <a:spcPts val="1000"/>
              </a:spcBef>
              <a:spcAft>
                <a:spcPts val="0"/>
              </a:spcAft>
              <a:buClr>
                <a:schemeClr val="lt1"/>
              </a:buClr>
              <a:buSzPct val="80000"/>
              <a:buFont typeface="Noto Sans Symbols"/>
              <a:buChar char="●"/>
            </a:pPr>
            <a:endParaRPr lang="en-US" sz="2000" b="0" i="0" u="none" strike="noStrike" cap="none" dirty="0">
              <a:latin typeface="Questrial"/>
              <a:ea typeface="Questrial"/>
              <a:cs typeface="Questrial"/>
              <a:sym typeface="Questrial"/>
            </a:endParaRPr>
          </a:p>
        </p:txBody>
      </p:sp>
      <p:pic>
        <p:nvPicPr>
          <p:cNvPr id="4" name="Shape 579"/>
          <p:cNvPicPr preferRelativeResize="0">
            <a:picLocks/>
          </p:cNvPicPr>
          <p:nvPr/>
        </p:nvPicPr>
        <p:blipFill rotWithShape="1">
          <a:blip r:embed="rId4">
            <a:alphaModFix/>
          </a:blip>
          <a:srcRect/>
          <a:stretch/>
        </p:blipFill>
        <p:spPr>
          <a:xfrm>
            <a:off x="163353" y="1590781"/>
            <a:ext cx="4881489" cy="4205317"/>
          </a:xfrm>
          <a:prstGeom prst="rect">
            <a:avLst/>
          </a:prstGeom>
          <a:noFill/>
          <a:ln>
            <a:noFill/>
          </a:ln>
        </p:spPr>
      </p:pic>
    </p:spTree>
    <p:extLst>
      <p:ext uri="{BB962C8B-B14F-4D97-AF65-F5344CB8AC3E}">
        <p14:creationId xmlns:p14="http://schemas.microsoft.com/office/powerpoint/2010/main" val="220372959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Shape 538"/>
          <p:cNvSpPr txBox="1">
            <a:spLocks noGrp="1"/>
          </p:cNvSpPr>
          <p:nvPr>
            <p:ph type="title"/>
          </p:nvPr>
        </p:nvSpPr>
        <p:spPr>
          <a:xfrm>
            <a:off x="628650" y="21680"/>
            <a:ext cx="7886700" cy="1325700"/>
          </a:xfrm>
          <a:prstGeom prst="rect">
            <a:avLst/>
          </a:prstGeom>
        </p:spPr>
        <p:txBody>
          <a:bodyPr lIns="91425" tIns="45700" rIns="91425" bIns="45700" anchor="ctr" anchorCtr="0">
            <a:noAutofit/>
          </a:bodyPr>
          <a:lstStyle/>
          <a:p>
            <a:pPr marL="0" lvl="0" indent="0" rtl="0">
              <a:spcBef>
                <a:spcPts val="0"/>
              </a:spcBef>
              <a:buClr>
                <a:schemeClr val="dk1"/>
              </a:buClr>
              <a:buSzPct val="25000"/>
              <a:buFont typeface="Calibri"/>
              <a:buNone/>
            </a:pPr>
            <a:r>
              <a:rPr lang="en-US" b="1" dirty="0">
                <a:solidFill>
                  <a:schemeClr val="accent2">
                    <a:lumMod val="75000"/>
                  </a:schemeClr>
                </a:solidFill>
                <a:latin typeface="Times New Roman" panose="02020603050405020304" pitchFamily="18" charset="0"/>
                <a:cs typeface="Times New Roman" panose="02020603050405020304" pitchFamily="18" charset="0"/>
              </a:rPr>
              <a:t>Water </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Treatment </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39" name="Shape 539"/>
          <p:cNvSpPr txBox="1">
            <a:spLocks noGrp="1"/>
          </p:cNvSpPr>
          <p:nvPr>
            <p:ph type="body" idx="1"/>
          </p:nvPr>
        </p:nvSpPr>
        <p:spPr>
          <a:xfrm>
            <a:off x="212501" y="1378040"/>
            <a:ext cx="8302800" cy="5480100"/>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spcAft>
                <a:spcPts val="0"/>
              </a:spcAft>
              <a:buClr>
                <a:schemeClr val="dk1"/>
              </a:buClr>
              <a:buSzPct val="99615"/>
              <a:buNone/>
            </a:pPr>
            <a:r>
              <a:rPr lang="en-US" sz="2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Stages </a:t>
            </a:r>
          </a:p>
          <a:p>
            <a:pPr marL="400050" lvl="1" indent="0">
              <a:lnSpc>
                <a:spcPct val="70000"/>
              </a:lnSpc>
              <a:spcBef>
                <a:spcPts val="1000"/>
              </a:spcBef>
              <a:buClr>
                <a:schemeClr val="dk1"/>
              </a:buClr>
              <a:buSzPct val="25000"/>
              <a:buFont typeface="Arial"/>
              <a:buNone/>
            </a:pPr>
            <a:r>
              <a:rPr lang="en-US" sz="16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-Disinfection</a:t>
            </a:r>
          </a:p>
          <a:p>
            <a:pPr marL="400050" lvl="1" indent="0">
              <a:lnSpc>
                <a:spcPct val="70000"/>
              </a:lnSpc>
              <a:spcBef>
                <a:spcPts val="1000"/>
              </a:spcBef>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-Coagulation and flocculation</a:t>
            </a:r>
          </a:p>
          <a:p>
            <a:pPr marL="400050" lvl="1" indent="0">
              <a:lnSpc>
                <a:spcPct val="70000"/>
              </a:lnSpc>
              <a:spcBef>
                <a:spcPts val="1000"/>
              </a:spcBef>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-Sedimentation</a:t>
            </a:r>
          </a:p>
          <a:p>
            <a:pPr marL="0" marR="0" lvl="0" indent="0" algn="l" rtl="0">
              <a:lnSpc>
                <a:spcPct val="70000"/>
              </a:lnSpc>
              <a:spcBef>
                <a:spcPts val="1000"/>
              </a:spcBef>
              <a:spcAft>
                <a:spcPts val="0"/>
              </a:spcAft>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0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       -Filtratio</a:t>
            </a:r>
            <a:r>
              <a:rPr lang="en-US" sz="2000" dirty="0" smtClean="0">
                <a:latin typeface="Times New Roman" panose="02020603050405020304" pitchFamily="18" charset="0"/>
                <a:cs typeface="Times New Roman" panose="02020603050405020304" pitchFamily="18" charset="0"/>
              </a:rPr>
              <a:t>n</a:t>
            </a:r>
          </a:p>
          <a:p>
            <a:pPr marL="0" marR="0" lvl="0" indent="0" algn="l" rtl="0">
              <a:lnSpc>
                <a:spcPct val="70000"/>
              </a:lnSpc>
              <a:spcBef>
                <a:spcPts val="1000"/>
              </a:spcBef>
              <a:spcAft>
                <a:spcPts val="0"/>
              </a:spcAft>
              <a:buClr>
                <a:schemeClr val="dk1"/>
              </a:buClr>
              <a:buSzPct val="25000"/>
              <a:buFont typeface="Arial"/>
              <a:buNone/>
            </a:pPr>
            <a:endParaRPr lang="en-US" sz="2000" dirty="0">
              <a:latin typeface="Times New Roman" panose="02020603050405020304" pitchFamily="18" charset="0"/>
              <a:cs typeface="Times New Roman" panose="02020603050405020304" pitchFamily="18" charset="0"/>
            </a:endParaRPr>
          </a:p>
          <a:p>
            <a:pPr marL="0" marR="0" lvl="0" indent="0" algn="l" rtl="0">
              <a:lnSpc>
                <a:spcPct val="70000"/>
              </a:lnSpc>
              <a:spcBef>
                <a:spcPts val="1000"/>
              </a:spcBef>
              <a:spcAft>
                <a:spcPts val="0"/>
              </a:spcAft>
              <a:buClr>
                <a:schemeClr val="dk1"/>
              </a:buClr>
              <a:buSzPct val="99615"/>
              <a:buNone/>
            </a:pPr>
            <a:r>
              <a:rPr lang="en-US" sz="2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Filter systems </a:t>
            </a:r>
          </a:p>
          <a:p>
            <a:pPr marL="400050" lvl="1" indent="0">
              <a:lnSpc>
                <a:spcPct val="70000"/>
              </a:lnSpc>
              <a:spcBef>
                <a:spcPts val="1000"/>
              </a:spcBef>
              <a:buClr>
                <a:schemeClr val="dk1"/>
              </a:buClr>
              <a:buSzPct val="25000"/>
              <a:buFont typeface="Arial"/>
              <a:buNone/>
            </a:pPr>
            <a:r>
              <a:rPr lang="en-US" sz="24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In-line water system</a:t>
            </a:r>
          </a:p>
          <a:p>
            <a:pPr marL="400050" lvl="1" indent="0">
              <a:lnSpc>
                <a:spcPct val="70000"/>
              </a:lnSpc>
              <a:spcBef>
                <a:spcPts val="1000"/>
              </a:spcBef>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 RO Drinking Water </a:t>
            </a:r>
            <a:r>
              <a:rPr lang="en-US" sz="20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System</a:t>
            </a:r>
          </a:p>
          <a:p>
            <a:pPr marL="400050" lvl="1" indent="0">
              <a:lnSpc>
                <a:spcPct val="70000"/>
              </a:lnSpc>
              <a:spcBef>
                <a:spcPts val="1000"/>
              </a:spcBef>
              <a:buClr>
                <a:schemeClr val="dk1"/>
              </a:buClr>
              <a:buSzPct val="25000"/>
              <a:buFont typeface="Arial"/>
              <a:buNone/>
            </a:pPr>
            <a:endPar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0" marR="0" lvl="0" indent="0" algn="l" rtl="0">
              <a:lnSpc>
                <a:spcPct val="70000"/>
              </a:lnSpc>
              <a:spcBef>
                <a:spcPts val="1000"/>
              </a:spcBef>
              <a:spcAft>
                <a:spcPts val="0"/>
              </a:spcAft>
              <a:buClr>
                <a:schemeClr val="dk1"/>
              </a:buClr>
              <a:buSzPct val="99615"/>
              <a:buNone/>
            </a:pPr>
            <a:r>
              <a:rPr lang="en-US" sz="2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Grey water</a:t>
            </a:r>
          </a:p>
          <a:p>
            <a:pPr marL="400050" lvl="1" indent="0">
              <a:lnSpc>
                <a:spcPct val="70000"/>
              </a:lnSpc>
              <a:spcBef>
                <a:spcPts val="1000"/>
              </a:spcBef>
              <a:buClr>
                <a:schemeClr val="dk1"/>
              </a:buClr>
              <a:buSzPct val="25000"/>
              <a:buFont typeface="Arial"/>
              <a:buNone/>
            </a:pPr>
            <a:r>
              <a:rPr lang="en-US" sz="24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-Dump</a:t>
            </a:r>
          </a:p>
          <a:p>
            <a:pPr marL="400050" lvl="1" indent="0">
              <a:lnSpc>
                <a:spcPct val="70000"/>
              </a:lnSpc>
              <a:spcBef>
                <a:spcPts val="1000"/>
              </a:spcBef>
              <a:buClr>
                <a:schemeClr val="dk1"/>
              </a:buClr>
              <a:buSzPct val="25000"/>
              <a:buFont typeface="Arial"/>
              <a:buNone/>
            </a:pPr>
            <a:r>
              <a:rPr lang="en-US" sz="20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-Other Uses</a:t>
            </a:r>
            <a:r>
              <a:rPr lang="en-US" sz="24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p>
          <a:p>
            <a:pPr marL="228600" marR="0" lvl="0" indent="-228600" algn="l" rtl="0">
              <a:lnSpc>
                <a:spcPct val="70000"/>
              </a:lnSpc>
              <a:spcBef>
                <a:spcPts val="1000"/>
              </a:spcBef>
              <a:spcAft>
                <a:spcPts val="0"/>
              </a:spcAft>
              <a:buClr>
                <a:schemeClr val="dk1"/>
              </a:buClr>
              <a:buSzPct val="99615"/>
              <a:buFont typeface="Arial"/>
              <a:buNone/>
            </a:pPr>
            <a:endParaRPr sz="2590" b="0" i="0" u="none" strike="noStrike" cap="none" dirty="0">
              <a:solidFill>
                <a:schemeClr val="dk1"/>
              </a:solidFill>
              <a:latin typeface="Calibri"/>
              <a:ea typeface="Calibri"/>
              <a:cs typeface="Calibri"/>
              <a:sym typeface="Calibri"/>
            </a:endParaRPr>
          </a:p>
          <a:p>
            <a:pPr marL="228600" marR="0" lvl="0" indent="-228600" algn="l" rtl="0">
              <a:lnSpc>
                <a:spcPct val="70000"/>
              </a:lnSpc>
              <a:spcBef>
                <a:spcPts val="1000"/>
              </a:spcBef>
              <a:buClr>
                <a:schemeClr val="dk1"/>
              </a:buClr>
              <a:buSzPct val="99615"/>
              <a:buFont typeface="Arial"/>
              <a:buNone/>
            </a:pPr>
            <a:endParaRPr sz="2590" b="0" i="0" u="none" strike="noStrike" cap="none" dirty="0">
              <a:solidFill>
                <a:schemeClr val="dk1"/>
              </a:solidFill>
              <a:latin typeface="Calibri"/>
              <a:ea typeface="Calibri"/>
              <a:cs typeface="Calibri"/>
              <a:sym typeface="Calibri"/>
            </a:endParaRPr>
          </a:p>
        </p:txBody>
      </p:sp>
      <p:pic>
        <p:nvPicPr>
          <p:cNvPr id="540" name="Shape 540"/>
          <p:cNvPicPr preferRelativeResize="0"/>
          <p:nvPr/>
        </p:nvPicPr>
        <p:blipFill rotWithShape="1">
          <a:blip r:embed="rId3">
            <a:alphaModFix/>
          </a:blip>
          <a:srcRect/>
          <a:stretch/>
        </p:blipFill>
        <p:spPr>
          <a:xfrm>
            <a:off x="6330299" y="1542197"/>
            <a:ext cx="2813701" cy="2602756"/>
          </a:xfrm>
          <a:prstGeom prst="rect">
            <a:avLst/>
          </a:prstGeom>
          <a:noFill/>
          <a:ln>
            <a:noFill/>
          </a:ln>
        </p:spPr>
      </p:pic>
      <p:pic>
        <p:nvPicPr>
          <p:cNvPr id="541" name="Shape 541"/>
          <p:cNvPicPr preferRelativeResize="0"/>
          <p:nvPr/>
        </p:nvPicPr>
        <p:blipFill rotWithShape="1">
          <a:blip r:embed="rId4">
            <a:alphaModFix/>
          </a:blip>
          <a:srcRect/>
          <a:stretch/>
        </p:blipFill>
        <p:spPr>
          <a:xfrm>
            <a:off x="4209203" y="4144953"/>
            <a:ext cx="1937981" cy="1532516"/>
          </a:xfrm>
          <a:prstGeom prst="rect">
            <a:avLst/>
          </a:prstGeom>
          <a:noFill/>
          <a:ln>
            <a:noFill/>
          </a:ln>
        </p:spPr>
      </p:pic>
      <p:pic>
        <p:nvPicPr>
          <p:cNvPr id="542" name="Shape 542"/>
          <p:cNvPicPr preferRelativeResize="0"/>
          <p:nvPr/>
        </p:nvPicPr>
        <p:blipFill rotWithShape="1">
          <a:blip r:embed="rId5">
            <a:alphaModFix/>
          </a:blip>
          <a:srcRect/>
          <a:stretch/>
        </p:blipFill>
        <p:spPr>
          <a:xfrm>
            <a:off x="6533359" y="4144953"/>
            <a:ext cx="2405099" cy="1050372"/>
          </a:xfrm>
          <a:prstGeom prst="rect">
            <a:avLst/>
          </a:prstGeom>
          <a:noFill/>
          <a:ln>
            <a:noFill/>
          </a:ln>
        </p:spPr>
      </p:pic>
      <p:pic>
        <p:nvPicPr>
          <p:cNvPr id="543" name="Shape 543"/>
          <p:cNvPicPr preferRelativeResize="0"/>
          <p:nvPr/>
        </p:nvPicPr>
        <p:blipFill rotWithShape="1">
          <a:blip r:embed="rId6">
            <a:alphaModFix/>
          </a:blip>
          <a:srcRect/>
          <a:stretch/>
        </p:blipFill>
        <p:spPr>
          <a:xfrm>
            <a:off x="4026090" y="1661061"/>
            <a:ext cx="2304209" cy="2329992"/>
          </a:xfrm>
          <a:prstGeom prst="rect">
            <a:avLst/>
          </a:prstGeom>
          <a:noFill/>
          <a:ln>
            <a:noFill/>
          </a:ln>
        </p:spPr>
      </p:pic>
    </p:spTree>
    <p:extLst>
      <p:ext uri="{BB962C8B-B14F-4D97-AF65-F5344CB8AC3E}">
        <p14:creationId xmlns:p14="http://schemas.microsoft.com/office/powerpoint/2010/main" val="224763425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569"/>
            <a:ext cx="8229600" cy="600578"/>
          </a:xfrm>
        </p:spPr>
        <p:txBody>
          <a:bodyPr>
            <a:noAutofit/>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Product Description</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875216"/>
            <a:ext cx="8178799" cy="2488357"/>
          </a:xfrm>
        </p:spPr>
        <p:txBody>
          <a:bodyPr>
            <a:normAutofit lnSpcReduction="10000"/>
          </a:bodyPr>
          <a:lstStyle/>
          <a:p>
            <a:pPr marL="0" indent="0">
              <a:buNone/>
            </a:pPr>
            <a:r>
              <a:rPr lang="en-US" dirty="0" smtClean="0">
                <a:latin typeface="Times New Roman" panose="02020603050405020304" pitchFamily="18" charset="0"/>
                <a:cs typeface="Times New Roman" panose="02020603050405020304" pitchFamily="18" charset="0"/>
              </a:rPr>
              <a:t>Tiny Homes Designs (e.g. Rocky Mountain House Design); there are 3 manufacturers in New Mexico, plus one developing in Las Cruces by Shannon Reynolds and Engineer faculty/student team at NMSU.</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981433" y="3688783"/>
            <a:ext cx="3930792" cy="3008099"/>
          </a:xfrm>
          <a:prstGeom prst="rect">
            <a:avLst/>
          </a:prstGeom>
        </p:spPr>
      </p:pic>
      <p:pic>
        <p:nvPicPr>
          <p:cNvPr id="5" name="Picture 4"/>
          <p:cNvPicPr>
            <a:picLocks noChangeAspect="1"/>
          </p:cNvPicPr>
          <p:nvPr/>
        </p:nvPicPr>
        <p:blipFill>
          <a:blip r:embed="rId3"/>
          <a:stretch>
            <a:fillRect/>
          </a:stretch>
        </p:blipFill>
        <p:spPr>
          <a:xfrm>
            <a:off x="273611" y="3688783"/>
            <a:ext cx="4165060" cy="3008099"/>
          </a:xfrm>
          <a:prstGeom prst="rect">
            <a:avLst/>
          </a:prstGeom>
        </p:spPr>
      </p:pic>
    </p:spTree>
    <p:extLst>
      <p:ext uri="{BB962C8B-B14F-4D97-AF65-F5344CB8AC3E}">
        <p14:creationId xmlns:p14="http://schemas.microsoft.com/office/powerpoint/2010/main" val="10615333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958" y="138749"/>
            <a:ext cx="7886700" cy="1325563"/>
          </a:xfrm>
        </p:spPr>
        <p:txBody>
          <a:bodyPr>
            <a:normAutofit/>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Marketing Plan </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82958" y="1545465"/>
            <a:ext cx="8032392" cy="4631498"/>
          </a:xfrm>
        </p:spPr>
        <p:txBody>
          <a:bodyPr>
            <a:normAutofit/>
          </a:bodyPr>
          <a:lstStyle/>
          <a:p>
            <a:pPr>
              <a:lnSpc>
                <a:spcPct val="150000"/>
              </a:lnSpc>
            </a:pPr>
            <a:r>
              <a:rPr lang="en-US" sz="2400" dirty="0" smtClean="0">
                <a:ln w="0"/>
                <a:latin typeface="Times New Roman" panose="02020603050405020304" pitchFamily="18" charset="0"/>
                <a:cs typeface="Times New Roman" panose="02020603050405020304" pitchFamily="18" charset="0"/>
              </a:rPr>
              <a:t>Market Analysis</a:t>
            </a:r>
          </a:p>
          <a:p>
            <a:pPr>
              <a:lnSpc>
                <a:spcPct val="150000"/>
              </a:lnSpc>
            </a:pPr>
            <a:r>
              <a:rPr lang="en-US" sz="2400" dirty="0" smtClean="0">
                <a:ln w="0"/>
                <a:latin typeface="Times New Roman" panose="02020603050405020304" pitchFamily="18" charset="0"/>
                <a:cs typeface="Times New Roman" panose="02020603050405020304" pitchFamily="18" charset="0"/>
              </a:rPr>
              <a:t>Customer Analysis</a:t>
            </a:r>
          </a:p>
          <a:p>
            <a:pPr>
              <a:lnSpc>
                <a:spcPct val="150000"/>
              </a:lnSpc>
            </a:pPr>
            <a:r>
              <a:rPr lang="en-US" sz="2400" dirty="0" smtClean="0">
                <a:ln w="0"/>
                <a:latin typeface="Times New Roman" panose="02020603050405020304" pitchFamily="18" charset="0"/>
                <a:cs typeface="Times New Roman" panose="02020603050405020304" pitchFamily="18" charset="0"/>
              </a:rPr>
              <a:t>Competitor Analysis </a:t>
            </a:r>
          </a:p>
          <a:p>
            <a:pPr>
              <a:lnSpc>
                <a:spcPct val="150000"/>
              </a:lnSpc>
            </a:pPr>
            <a:endParaRPr lang="en-US" sz="2400" dirty="0">
              <a:ln w="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4567783" y="3794078"/>
            <a:ext cx="3801876" cy="2838734"/>
          </a:xfrm>
          <a:prstGeom prst="rect">
            <a:avLst/>
          </a:prstGeom>
        </p:spPr>
      </p:pic>
      <p:pic>
        <p:nvPicPr>
          <p:cNvPr id="5" name="Picture 4"/>
          <p:cNvPicPr>
            <a:picLocks noChangeAspect="1"/>
          </p:cNvPicPr>
          <p:nvPr/>
        </p:nvPicPr>
        <p:blipFill>
          <a:blip r:embed="rId3"/>
          <a:stretch>
            <a:fillRect/>
          </a:stretch>
        </p:blipFill>
        <p:spPr>
          <a:xfrm>
            <a:off x="829462" y="3794078"/>
            <a:ext cx="3480774" cy="2838734"/>
          </a:xfrm>
          <a:prstGeom prst="rect">
            <a:avLst/>
          </a:prstGeom>
        </p:spPr>
      </p:pic>
      <p:pic>
        <p:nvPicPr>
          <p:cNvPr id="6" name="Picture 5"/>
          <p:cNvPicPr>
            <a:picLocks noChangeAspect="1"/>
          </p:cNvPicPr>
          <p:nvPr/>
        </p:nvPicPr>
        <p:blipFill>
          <a:blip r:embed="rId4"/>
          <a:stretch>
            <a:fillRect/>
          </a:stretch>
        </p:blipFill>
        <p:spPr>
          <a:xfrm>
            <a:off x="6769290" y="1274630"/>
            <a:ext cx="2401153" cy="2552577"/>
          </a:xfrm>
          <a:prstGeom prst="rect">
            <a:avLst/>
          </a:prstGeom>
        </p:spPr>
      </p:pic>
    </p:spTree>
    <p:extLst>
      <p:ext uri="{BB962C8B-B14F-4D97-AF65-F5344CB8AC3E}">
        <p14:creationId xmlns:p14="http://schemas.microsoft.com/office/powerpoint/2010/main" val="325287483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922"/>
            <a:ext cx="8229600" cy="1143000"/>
          </a:xfrm>
        </p:spPr>
        <p:txBody>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Market Analysis</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9307" y="1417638"/>
            <a:ext cx="8693624" cy="5065049"/>
          </a:xfrm>
        </p:spPr>
        <p:txBody>
          <a:bodyPr/>
          <a:lstStyle/>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Where to locate Eco-Village in Las Cruces City Limits</a:t>
            </a:r>
          </a:p>
          <a:p>
            <a:pPr marL="400050" lvl="1" indent="0">
              <a:buNone/>
            </a:pPr>
            <a:r>
              <a:rPr lang="en-US"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E.g. A city owned or University-owned piece of land, 75 to 150 acres</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Lease the land for an Eco-Village for $1 a year</a:t>
            </a:r>
          </a:p>
          <a:p>
            <a:pPr>
              <a:buFont typeface="Wingdings" panose="05000000000000000000" pitchFamily="2" charset="2"/>
              <a:buChar char="Ø"/>
            </a:pPr>
            <a:r>
              <a:rPr lang="en-US" dirty="0" smtClean="0">
                <a:latin typeface="Times New Roman" panose="02020603050405020304" pitchFamily="18" charset="0"/>
                <a:cs typeface="Times New Roman" panose="02020603050405020304" pitchFamily="18" charset="0"/>
              </a:rPr>
              <a:t>Veterans can rent $20 to $50 a month, or can lease/purchase for $300 to $450 a month (selling price approx. $22,000).</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69166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983" y="197946"/>
            <a:ext cx="8998017" cy="6406054"/>
          </a:xfrm>
        </p:spPr>
        <p:txBody>
          <a:bodyPr>
            <a:noAutofit/>
          </a:bodyPr>
          <a:lstStyle/>
          <a:p>
            <a:pPr marL="0" indent="0">
              <a:buNone/>
            </a:pPr>
            <a:r>
              <a:rPr lang="en-US" sz="2400" b="1" dirty="0" smtClean="0">
                <a:latin typeface="Times New Roman" panose="02020603050405020304" pitchFamily="18" charset="0"/>
                <a:cs typeface="Times New Roman" panose="02020603050405020304" pitchFamily="18" charset="0"/>
              </a:rPr>
              <a:t>Presented by:</a:t>
            </a:r>
          </a:p>
          <a:p>
            <a:pPr marL="0" indent="0">
              <a:buNone/>
            </a:pP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Chaplain </a:t>
            </a:r>
            <a:r>
              <a:rPr lang="en-US" sz="2400" dirty="0">
                <a:latin typeface="Times New Roman" panose="02020603050405020304" pitchFamily="18" charset="0"/>
                <a:cs typeface="Times New Roman" panose="02020603050405020304" pitchFamily="18" charset="0"/>
              </a:rPr>
              <a:t>Lawrence Orvis </a:t>
            </a:r>
            <a:r>
              <a:rPr lang="en-US" sz="2400" dirty="0" smtClean="0">
                <a:latin typeface="Times New Roman" panose="02020603050405020304" pitchFamily="18" charset="0"/>
                <a:cs typeface="Times New Roman" panose="02020603050405020304" pitchFamily="18" charset="0"/>
              </a:rPr>
              <a:t>(Veteran </a:t>
            </a:r>
            <a:r>
              <a:rPr lang="en-US" sz="2400" dirty="0" smtClean="0"/>
              <a:t>US </a:t>
            </a:r>
            <a:r>
              <a:rPr lang="en-US" sz="2400" dirty="0"/>
              <a:t>Army, Chairman Veterans Advisory Board, Chaplain American Legion Post 10</a:t>
            </a:r>
            <a:r>
              <a:rPr lang="en-US" sz="2400" dirty="0" smtClean="0">
                <a:latin typeface="Times New Roman" panose="02020603050405020304" pitchFamily="18" charset="0"/>
                <a:cs typeface="Times New Roman" panose="02020603050405020304" pitchFamily="18" charset="0"/>
              </a:rPr>
              <a:t>0)</a:t>
            </a: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David M. </a:t>
            </a:r>
            <a:r>
              <a:rPr lang="en-US" sz="2400" dirty="0" err="1">
                <a:latin typeface="Times New Roman" panose="02020603050405020304" pitchFamily="18" charset="0"/>
                <a:cs typeface="Times New Roman" panose="02020603050405020304" pitchFamily="18" charset="0"/>
              </a:rPr>
              <a:t>Boje</a:t>
            </a:r>
            <a:r>
              <a:rPr lang="en-US" sz="2400" dirty="0">
                <a:latin typeface="Times New Roman" panose="02020603050405020304" pitchFamily="18" charset="0"/>
                <a:cs typeface="Times New Roman" panose="02020603050405020304" pitchFamily="18" charset="0"/>
              </a:rPr>
              <a:t> Ph.D. (</a:t>
            </a:r>
            <a:r>
              <a:rPr lang="en-US" sz="2400" dirty="0" smtClean="0">
                <a:latin typeface="Times New Roman" panose="02020603050405020304" pitchFamily="18" charset="0"/>
                <a:cs typeface="Times New Roman" panose="02020603050405020304" pitchFamily="18" charset="0"/>
              </a:rPr>
              <a:t>Veteran </a:t>
            </a:r>
            <a:r>
              <a:rPr lang="en-US" sz="2400" dirty="0">
                <a:latin typeface="Times New Roman" panose="02020603050405020304" pitchFamily="18" charset="0"/>
                <a:cs typeface="Times New Roman" panose="02020603050405020304" pitchFamily="18" charset="0"/>
              </a:rPr>
              <a:t>U.S. Army; Regents Professor at NMSU; American Legion Post 10; President Antenarrative </a:t>
            </a:r>
            <a:r>
              <a:rPr lang="en-US" sz="2400" dirty="0" smtClean="0">
                <a:latin typeface="Times New Roman" panose="02020603050405020304" pitchFamily="18" charset="0"/>
                <a:cs typeface="Times New Roman" panose="02020603050405020304" pitchFamily="18" charset="0"/>
              </a:rPr>
              <a:t>Foundation; coordinator of NMSU business </a:t>
            </a:r>
            <a:r>
              <a:rPr lang="en-US" sz="2400" smtClean="0">
                <a:latin typeface="Times New Roman" panose="02020603050405020304" pitchFamily="18" charset="0"/>
                <a:cs typeface="Times New Roman" panose="02020603050405020304" pitchFamily="18" charset="0"/>
              </a:rPr>
              <a:t>student team)</a:t>
            </a: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Shannon Reynolds (Veteran Air Force; </a:t>
            </a:r>
            <a:r>
              <a:rPr lang="en-US" sz="2400" dirty="0" smtClean="0">
                <a:latin typeface="Times New Roman" panose="02020603050405020304" pitchFamily="18" charset="0"/>
                <a:cs typeface="Times New Roman" panose="02020603050405020304" pitchFamily="18" charset="0"/>
              </a:rPr>
              <a:t>Coordinator NMSU Engineers Team</a:t>
            </a: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Walter F. Baker (Retired Captain, Navy; American Legion Post 10)</a:t>
            </a: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Ernest Ramey (Veteran U.S. Army; Veterans Theater President)</a:t>
            </a:r>
          </a:p>
        </p:txBody>
      </p:sp>
      <p:pic>
        <p:nvPicPr>
          <p:cNvPr id="5" name="Picture 4"/>
          <p:cNvPicPr>
            <a:picLocks noChangeAspect="1"/>
          </p:cNvPicPr>
          <p:nvPr/>
        </p:nvPicPr>
        <p:blipFill>
          <a:blip r:embed="rId2"/>
          <a:stretch>
            <a:fillRect/>
          </a:stretch>
        </p:blipFill>
        <p:spPr>
          <a:xfrm>
            <a:off x="0" y="5581933"/>
            <a:ext cx="9144000" cy="1276067"/>
          </a:xfrm>
          <a:prstGeom prst="rect">
            <a:avLst/>
          </a:prstGeom>
        </p:spPr>
      </p:pic>
    </p:spTree>
    <p:extLst>
      <p:ext uri="{BB962C8B-B14F-4D97-AF65-F5344CB8AC3E}">
        <p14:creationId xmlns:p14="http://schemas.microsoft.com/office/powerpoint/2010/main" val="26121199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360163" cy="781634"/>
          </a:xfrm>
        </p:spPr>
        <p:txBody>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Eco-Village Concept</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199" y="4698797"/>
            <a:ext cx="8360163" cy="2102293"/>
          </a:xfrm>
        </p:spPr>
        <p:txBody>
          <a:bodyPr>
            <a:normAutofit fontScale="77500" lnSpcReduction="20000"/>
          </a:bodyPr>
          <a:lstStyle/>
          <a:p>
            <a:pPr marL="0" indent="0">
              <a:buNone/>
            </a:pPr>
            <a:r>
              <a:rPr lang="en-US" dirty="0" smtClean="0">
                <a:latin typeface="Times New Roman" panose="02020603050405020304" pitchFamily="18" charset="0"/>
                <a:cs typeface="Times New Roman" panose="02020603050405020304" pitchFamily="18" charset="0"/>
              </a:rPr>
              <a:t>E.g. Austin TX: Mobile </a:t>
            </a:r>
            <a:r>
              <a:rPr lang="en-US" dirty="0">
                <a:latin typeface="Times New Roman" panose="02020603050405020304" pitchFamily="18" charset="0"/>
                <a:cs typeface="Times New Roman" panose="02020603050405020304" pitchFamily="18" charset="0"/>
              </a:rPr>
              <a:t>Loaves and Fishes’ Alan </a:t>
            </a:r>
            <a:r>
              <a:rPr lang="en-US" dirty="0" smtClean="0">
                <a:latin typeface="Times New Roman" panose="02020603050405020304" pitchFamily="18" charset="0"/>
                <a:cs typeface="Times New Roman" panose="02020603050405020304" pitchFamily="18" charset="0"/>
              </a:rPr>
              <a:t>Graham, </a:t>
            </a:r>
            <a:r>
              <a:rPr lang="en-US" dirty="0">
                <a:latin typeface="Times New Roman" panose="02020603050405020304" pitchFamily="18" charset="0"/>
                <a:cs typeface="Times New Roman" panose="02020603050405020304" pitchFamily="18" charset="0"/>
              </a:rPr>
              <a:t>says one reason many in the nearby community are on board is because there will also be a bed and breakfast in the village and an Alamo </a:t>
            </a:r>
            <a:r>
              <a:rPr lang="en-US" dirty="0" err="1">
                <a:latin typeface="Times New Roman" panose="02020603050405020304" pitchFamily="18" charset="0"/>
                <a:cs typeface="Times New Roman" panose="02020603050405020304" pitchFamily="18" charset="0"/>
              </a:rPr>
              <a:t>Drafthouse</a:t>
            </a:r>
            <a:r>
              <a:rPr lang="en-US" dirty="0">
                <a:latin typeface="Times New Roman" panose="02020603050405020304" pitchFamily="18" charset="0"/>
                <a:cs typeface="Times New Roman" panose="02020603050405020304" pitchFamily="18" charset="0"/>
              </a:rPr>
              <a:t> outdoor movie theater. Graham adds that if 200 chronically homeless people get back on their feet, </a:t>
            </a:r>
            <a:r>
              <a:rPr lang="en-US" dirty="0" smtClean="0">
                <a:latin typeface="Times New Roman" panose="02020603050405020304" pitchFamily="18" charset="0"/>
                <a:cs typeface="Times New Roman" panose="02020603050405020304" pitchFamily="18" charset="0"/>
              </a:rPr>
              <a:t>it </a:t>
            </a:r>
            <a:r>
              <a:rPr lang="en-US" dirty="0">
                <a:latin typeface="Times New Roman" panose="02020603050405020304" pitchFamily="18" charset="0"/>
                <a:cs typeface="Times New Roman" panose="02020603050405020304" pitchFamily="18" charset="0"/>
              </a:rPr>
              <a:t>could save Central Texas taxpayers about $10 million a year.</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494" y="934352"/>
            <a:ext cx="5827593" cy="3675059"/>
          </a:xfrm>
          <a:prstGeom prst="rect">
            <a:avLst/>
          </a:prstGeom>
        </p:spPr>
      </p:pic>
    </p:spTree>
    <p:extLst>
      <p:ext uri="{BB962C8B-B14F-4D97-AF65-F5344CB8AC3E}">
        <p14:creationId xmlns:p14="http://schemas.microsoft.com/office/powerpoint/2010/main" val="9909678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47"/>
            <a:ext cx="8480643" cy="1131035"/>
          </a:xfrm>
        </p:spPr>
        <p:txBody>
          <a:bodyPr>
            <a:normAutofit/>
          </a:bodyPr>
          <a:lstStyle/>
          <a:p>
            <a:pPr algn="l"/>
            <a:r>
              <a:rPr lang="en-US" sz="3600" b="1" dirty="0" smtClean="0">
                <a:solidFill>
                  <a:schemeClr val="accent2">
                    <a:lumMod val="75000"/>
                  </a:schemeClr>
                </a:solidFill>
                <a:latin typeface="Times New Roman" panose="02020603050405020304" pitchFamily="18" charset="0"/>
                <a:cs typeface="Times New Roman" panose="02020603050405020304" pitchFamily="18" charset="0"/>
              </a:rPr>
              <a:t>Market Analysis </a:t>
            </a:r>
            <a:r>
              <a:rPr lang="en-US" sz="3600" dirty="0" smtClean="0">
                <a:solidFill>
                  <a:schemeClr val="accent2">
                    <a:lumMod val="75000"/>
                  </a:schemeClr>
                </a:solidFill>
                <a:latin typeface="Times New Roman" panose="02020603050405020304" pitchFamily="18" charset="0"/>
                <a:cs typeface="Times New Roman" panose="02020603050405020304" pitchFamily="18" charset="0"/>
              </a:rPr>
              <a:t>(those who gave</a:t>
            </a:r>
            <a:r>
              <a:rPr lang="is-IS" sz="3600" dirty="0" smtClean="0">
                <a:solidFill>
                  <a:schemeClr val="accent2">
                    <a:lumMod val="75000"/>
                  </a:schemeClr>
                </a:solidFill>
                <a:latin typeface="Times New Roman" panose="02020603050405020304" pitchFamily="18" charset="0"/>
                <a:cs typeface="Times New Roman" panose="02020603050405020304" pitchFamily="18" charset="0"/>
              </a:rPr>
              <a:t>…)</a:t>
            </a:r>
            <a:endParaRPr lang="en-US" sz="36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0151" y="1085090"/>
            <a:ext cx="9053849" cy="5534074"/>
          </a:xfrm>
        </p:spPr>
        <p:txBody>
          <a:bodyPr>
            <a:noAutofit/>
          </a:bodyPr>
          <a:lstStyle/>
          <a:p>
            <a:pPr marL="0" indent="0">
              <a:lnSpc>
                <a:spcPct val="150000"/>
              </a:lnSpc>
              <a:buNone/>
            </a:pPr>
            <a:r>
              <a:rPr lang="en-US" sz="2000" b="1" dirty="0" smtClean="0">
                <a:latin typeface="Times New Roman" panose="02020603050405020304" pitchFamily="18" charset="0"/>
                <a:cs typeface="Times New Roman" panose="02020603050405020304" pitchFamily="18" charset="0"/>
              </a:rPr>
              <a:t>Local Green Contractors for Tiny Homes Construction </a:t>
            </a:r>
            <a:endParaRPr lang="en-US" sz="2000" b="1" i="1" dirty="0" smtClean="0">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1600" b="1" dirty="0" smtClean="0">
                <a:latin typeface="Times New Roman" panose="02020603050405020304" pitchFamily="18" charset="0"/>
                <a:cs typeface="Times New Roman" panose="02020603050405020304" pitchFamily="18" charset="0"/>
              </a:rPr>
              <a:t>Zia Suns Green Construction Co. LLC </a:t>
            </a:r>
          </a:p>
          <a:p>
            <a:pPr>
              <a:lnSpc>
                <a:spcPct val="150000"/>
              </a:lnSpc>
              <a:buFont typeface="Wingdings" panose="05000000000000000000" pitchFamily="2" charset="2"/>
              <a:buChar char="Ø"/>
            </a:pPr>
            <a:r>
              <a:rPr lang="en-US" sz="1600" b="1" dirty="0" smtClean="0">
                <a:latin typeface="Times New Roman" panose="02020603050405020304" pitchFamily="18" charset="0"/>
                <a:cs typeface="Times New Roman" panose="02020603050405020304" pitchFamily="18" charset="0"/>
              </a:rPr>
              <a:t>Sun &amp; Earth Inc.</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Sun &amp; Earth offers roof coatings, high efficiency cooling, solar heating, and </a:t>
            </a:r>
            <a:r>
              <a:rPr lang="en-US" sz="1600" dirty="0" smtClean="0">
                <a:latin typeface="Times New Roman" panose="02020603050405020304" pitchFamily="18" charset="0"/>
                <a:cs typeface="Times New Roman" panose="02020603050405020304" pitchFamily="18" charset="0"/>
              </a:rPr>
              <a:t>        sustainable building).</a:t>
            </a:r>
          </a:p>
          <a:p>
            <a:pPr>
              <a:lnSpc>
                <a:spcPct val="150000"/>
              </a:lnSpc>
              <a:buFont typeface="Wingdings" panose="05000000000000000000" pitchFamily="2" charset="2"/>
              <a:buChar char="Ø"/>
            </a:pPr>
            <a:r>
              <a:rPr lang="en-US" sz="1600" b="1" dirty="0" smtClean="0">
                <a:latin typeface="Times New Roman" panose="02020603050405020304" pitchFamily="18" charset="0"/>
                <a:cs typeface="Times New Roman" panose="02020603050405020304" pitchFamily="18" charset="0"/>
              </a:rPr>
              <a:t>WDG Architects </a:t>
            </a:r>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Architectural </a:t>
            </a:r>
            <a:r>
              <a:rPr lang="en-US" sz="1600" dirty="0" smtClean="0">
                <a:latin typeface="Times New Roman" panose="02020603050405020304" pitchFamily="18" charset="0"/>
                <a:cs typeface="Times New Roman" panose="02020603050405020304" pitchFamily="18" charset="0"/>
              </a:rPr>
              <a:t>services, </a:t>
            </a:r>
            <a:r>
              <a:rPr lang="en-US" sz="1600" dirty="0">
                <a:latin typeface="Times New Roman" panose="02020603050405020304" pitchFamily="18" charset="0"/>
                <a:cs typeface="Times New Roman" panose="02020603050405020304" pitchFamily="18" charset="0"/>
              </a:rPr>
              <a:t>Waste reduction and </a:t>
            </a:r>
            <a:r>
              <a:rPr lang="en-US" sz="1600" dirty="0" smtClean="0">
                <a:latin typeface="Times New Roman" panose="02020603050405020304" pitchFamily="18" charset="0"/>
                <a:cs typeface="Times New Roman" panose="02020603050405020304" pitchFamily="18" charset="0"/>
              </a:rPr>
              <a:t>recycling, energy </a:t>
            </a:r>
            <a:r>
              <a:rPr lang="en-US" sz="1600" dirty="0">
                <a:latin typeface="Times New Roman" panose="02020603050405020304" pitchFamily="18" charset="0"/>
                <a:cs typeface="Times New Roman" panose="02020603050405020304" pitchFamily="18" charset="0"/>
              </a:rPr>
              <a:t>efficient </a:t>
            </a:r>
            <a:r>
              <a:rPr lang="en-US" sz="1600" dirty="0" smtClean="0">
                <a:latin typeface="Times New Roman" panose="02020603050405020304" pitchFamily="18" charset="0"/>
                <a:cs typeface="Times New Roman" panose="02020603050405020304" pitchFamily="18" charset="0"/>
              </a:rPr>
              <a:t>practices and </a:t>
            </a:r>
            <a:r>
              <a:rPr lang="en-US" sz="1600" dirty="0">
                <a:latin typeface="Times New Roman" panose="02020603050405020304" pitchFamily="18" charset="0"/>
                <a:cs typeface="Times New Roman" panose="02020603050405020304" pitchFamily="18" charset="0"/>
              </a:rPr>
              <a:t>LEED </a:t>
            </a:r>
            <a:r>
              <a:rPr lang="en-US" sz="1600" dirty="0" smtClean="0">
                <a:latin typeface="Times New Roman" panose="02020603050405020304" pitchFamily="18" charset="0"/>
                <a:cs typeface="Times New Roman" panose="02020603050405020304" pitchFamily="18" charset="0"/>
              </a:rPr>
              <a:t>Consulting).</a:t>
            </a:r>
          </a:p>
          <a:p>
            <a:pPr>
              <a:lnSpc>
                <a:spcPct val="150000"/>
              </a:lnSpc>
              <a:buFont typeface="Wingdings" panose="05000000000000000000" pitchFamily="2" charset="2"/>
              <a:buChar char="Ø"/>
            </a:pPr>
            <a:r>
              <a:rPr lang="en-US" sz="1600" b="1" dirty="0" smtClean="0">
                <a:latin typeface="Times New Roman" panose="02020603050405020304" pitchFamily="18" charset="0"/>
                <a:cs typeface="Times New Roman" panose="02020603050405020304" pitchFamily="18" charset="0"/>
              </a:rPr>
              <a:t>AKS Architecture, P.C</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Full-service architectural firm focused on sustainable design and </a:t>
            </a:r>
            <a:r>
              <a:rPr lang="en-US" sz="1600" dirty="0" smtClean="0">
                <a:latin typeface="Times New Roman" panose="02020603050405020304" pitchFamily="18" charset="0"/>
                <a:cs typeface="Times New Roman" panose="02020603050405020304" pitchFamily="18" charset="0"/>
              </a:rPr>
              <a:t>planning for </a:t>
            </a:r>
            <a:r>
              <a:rPr lang="en-US" sz="1600" dirty="0">
                <a:latin typeface="Times New Roman" panose="02020603050405020304" pitchFamily="18" charset="0"/>
                <a:cs typeface="Times New Roman" panose="02020603050405020304" pitchFamily="18" charset="0"/>
              </a:rPr>
              <a:t>public and private facilities. Sustainable elements in all projects, including waste recycling requirements, LED lighting, enhanced </a:t>
            </a:r>
            <a:r>
              <a:rPr lang="en-US" sz="1600" dirty="0" smtClean="0">
                <a:latin typeface="Times New Roman" panose="02020603050405020304" pitchFamily="18" charset="0"/>
                <a:cs typeface="Times New Roman" panose="02020603050405020304" pitchFamily="18" charset="0"/>
              </a:rPr>
              <a:t>building insulation</a:t>
            </a:r>
            <a:r>
              <a:rPr lang="en-US" sz="1600" dirty="0">
                <a:latin typeface="Times New Roman" panose="02020603050405020304" pitchFamily="18" charset="0"/>
                <a:cs typeface="Times New Roman" panose="02020603050405020304" pitchFamily="18" charset="0"/>
              </a:rPr>
              <a:t>, daylighting and geothermal heating and cooling </a:t>
            </a:r>
            <a:r>
              <a:rPr lang="en-US" sz="1600" dirty="0" smtClean="0">
                <a:latin typeface="Times New Roman" panose="02020603050405020304" pitchFamily="18" charset="0"/>
                <a:cs typeface="Times New Roman" panose="02020603050405020304" pitchFamily="18" charset="0"/>
              </a:rPr>
              <a:t>systems).</a:t>
            </a:r>
          </a:p>
          <a:p>
            <a:pPr>
              <a:lnSpc>
                <a:spcPct val="150000"/>
              </a:lnSpc>
              <a:buFont typeface="Wingdings" panose="05000000000000000000" pitchFamily="2" charset="2"/>
              <a:buChar char="Ø"/>
            </a:pPr>
            <a:r>
              <a:rPr lang="en-US" sz="1600" b="1" dirty="0" smtClean="0">
                <a:latin typeface="Times New Roman" panose="02020603050405020304" pitchFamily="18" charset="0"/>
                <a:cs typeface="Times New Roman" panose="02020603050405020304" pitchFamily="18" charset="0"/>
              </a:rPr>
              <a:t>Earthwise Studio &amp; Earthwise Strategies </a:t>
            </a:r>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Architecture, Engineering and </a:t>
            </a:r>
            <a:r>
              <a:rPr lang="en-US" sz="1600" dirty="0" smtClean="0">
                <a:latin typeface="Times New Roman" panose="02020603050405020304" pitchFamily="18" charset="0"/>
                <a:cs typeface="Times New Roman" panose="02020603050405020304" pitchFamily="18" charset="0"/>
              </a:rPr>
              <a:t>Building Design).</a:t>
            </a:r>
          </a:p>
          <a:p>
            <a:pPr>
              <a:lnSpc>
                <a:spcPct val="150000"/>
              </a:lnSpc>
              <a:buFont typeface="Wingdings" panose="05000000000000000000" pitchFamily="2" charset="2"/>
              <a:buChar char="Ø"/>
            </a:pPr>
            <a:r>
              <a:rPr lang="en-US" sz="1600" b="1" dirty="0" smtClean="0">
                <a:latin typeface="Times New Roman" panose="02020603050405020304" pitchFamily="18" charset="0"/>
                <a:cs typeface="Times New Roman" panose="02020603050405020304" pitchFamily="18" charset="0"/>
              </a:rPr>
              <a:t>Malooly</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Come see us for green products like reclaimed hardwood, renewable cork, carpet made of recycled content, and more. We sell many green products. We try to reduce, reuse, recycle and </a:t>
            </a:r>
            <a:r>
              <a:rPr lang="en-US" sz="1600" dirty="0" smtClean="0">
                <a:latin typeface="Times New Roman" panose="02020603050405020304" pitchFamily="18" charset="0"/>
                <a:cs typeface="Times New Roman" panose="02020603050405020304" pitchFamily="18" charset="0"/>
              </a:rPr>
              <a:t>reclaim).</a:t>
            </a:r>
          </a:p>
          <a:p>
            <a:pPr>
              <a:lnSpc>
                <a:spcPct val="150000"/>
              </a:lnSpc>
              <a:buFont typeface="Wingdings" panose="05000000000000000000" pitchFamily="2" charset="2"/>
              <a:buChar char="Ø"/>
            </a:pPr>
            <a:endParaRPr lang="en-US" sz="1600" dirty="0" smtClean="0">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endParaRPr lang="en-US" sz="1600" dirty="0" smtClean="0">
              <a:latin typeface="Times New Roman" panose="02020603050405020304" pitchFamily="18" charset="0"/>
              <a:cs typeface="Times New Roman" panose="02020603050405020304" pitchFamily="18" charset="0"/>
            </a:endParaRPr>
          </a:p>
          <a:p>
            <a:pPr>
              <a:lnSpc>
                <a:spcPct val="150000"/>
              </a:lnSpc>
            </a:pPr>
            <a:endParaRPr lang="en-US" sz="1600" dirty="0" smtClean="0">
              <a:latin typeface="Times New Roman" panose="02020603050405020304" pitchFamily="18" charset="0"/>
              <a:cs typeface="Times New Roman" panose="02020603050405020304" pitchFamily="18" charset="0"/>
            </a:endParaRPr>
          </a:p>
          <a:p>
            <a:pPr>
              <a:lnSpc>
                <a:spcPct val="150000"/>
              </a:lnSpc>
            </a:pPr>
            <a:endParaRPr 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78819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31"/>
            <a:ext cx="8229600" cy="1143000"/>
          </a:xfrm>
        </p:spPr>
        <p:txBody>
          <a:bodyPr>
            <a:normAutofit/>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Market Analysis Cont.…</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132764"/>
            <a:ext cx="9144000" cy="5725236"/>
          </a:xfrm>
        </p:spPr>
        <p:txBody>
          <a:bodyPr numCol="2">
            <a:noAutofit/>
          </a:bodyPr>
          <a:lstStyle/>
          <a:p>
            <a:pPr marL="0" indent="0">
              <a:buNone/>
            </a:pPr>
            <a:r>
              <a:rPr lang="en-US" sz="1800" b="1" dirty="0" smtClean="0">
                <a:latin typeface="Times New Roman" panose="02020603050405020304" pitchFamily="18" charset="0"/>
                <a:cs typeface="Times New Roman" panose="02020603050405020304" pitchFamily="18" charset="0"/>
              </a:rPr>
              <a:t>Las Cruces Municipal Codes</a:t>
            </a:r>
          </a:p>
          <a:p>
            <a:pPr>
              <a:buFont typeface="Wingdings" panose="05000000000000000000" pitchFamily="2" charset="2"/>
              <a:buChar char="Ø"/>
            </a:pPr>
            <a:r>
              <a:rPr lang="en-US" sz="1600" dirty="0" smtClean="0">
                <a:latin typeface="Times New Roman" panose="02020603050405020304" pitchFamily="18" charset="0"/>
                <a:cs typeface="Times New Roman" panose="02020603050405020304" pitchFamily="18" charset="0"/>
              </a:rPr>
              <a:t>Sec</a:t>
            </a:r>
            <a:r>
              <a:rPr lang="en-US" sz="1600" dirty="0">
                <a:latin typeface="Times New Roman" panose="02020603050405020304" pitchFamily="18" charset="0"/>
                <a:cs typeface="Times New Roman" panose="02020603050405020304" pitchFamily="18" charset="0"/>
              </a:rPr>
              <a:t>. 30-171. - Building permits and </a:t>
            </a:r>
            <a:r>
              <a:rPr lang="en-US" sz="1600" dirty="0" smtClean="0">
                <a:latin typeface="Times New Roman" panose="02020603050405020304" pitchFamily="18" charset="0"/>
                <a:cs typeface="Times New Roman" panose="02020603050405020304" pitchFamily="18" charset="0"/>
              </a:rPr>
              <a:t>manufactured </a:t>
            </a:r>
            <a:r>
              <a:rPr lang="en-US" sz="1600" dirty="0">
                <a:latin typeface="Times New Roman" panose="02020603050405020304" pitchFamily="18" charset="0"/>
                <a:cs typeface="Times New Roman" panose="02020603050405020304" pitchFamily="18" charset="0"/>
              </a:rPr>
              <a:t>or mobile home installation </a:t>
            </a:r>
            <a:r>
              <a:rPr lang="en-US" sz="1600" dirty="0" smtClean="0">
                <a:latin typeface="Times New Roman" panose="02020603050405020304" pitchFamily="18" charset="0"/>
                <a:cs typeface="Times New Roman" panose="02020603050405020304" pitchFamily="18" charset="0"/>
              </a:rPr>
              <a:t>permits </a:t>
            </a:r>
          </a:p>
          <a:p>
            <a:pPr>
              <a:buFont typeface="Wingdings" panose="05000000000000000000" pitchFamily="2" charset="2"/>
              <a:buChar char="Ø"/>
            </a:pPr>
            <a:r>
              <a:rPr lang="en-US" sz="1600" dirty="0" smtClean="0">
                <a:latin typeface="Times New Roman" panose="02020603050405020304" pitchFamily="18" charset="0"/>
                <a:cs typeface="Times New Roman" panose="02020603050405020304" pitchFamily="18" charset="0"/>
              </a:rPr>
              <a:t>Sec</a:t>
            </a:r>
            <a:r>
              <a:rPr lang="en-US" sz="1600" dirty="0">
                <a:latin typeface="Times New Roman" panose="02020603050405020304" pitchFamily="18" charset="0"/>
                <a:cs typeface="Times New Roman" panose="02020603050405020304" pitchFamily="18" charset="0"/>
              </a:rPr>
              <a:t>. 30-172. - Mechanical/plumbing </a:t>
            </a:r>
            <a:r>
              <a:rPr lang="en-US" sz="1600" dirty="0" smtClean="0">
                <a:latin typeface="Times New Roman" panose="02020603050405020304" pitchFamily="18" charset="0"/>
                <a:cs typeface="Times New Roman" panose="02020603050405020304" pitchFamily="18" charset="0"/>
              </a:rPr>
              <a:t>permits </a:t>
            </a:r>
          </a:p>
          <a:p>
            <a:pPr>
              <a:buFont typeface="Wingdings" panose="05000000000000000000" pitchFamily="2" charset="2"/>
              <a:buChar char="Ø"/>
            </a:pPr>
            <a:r>
              <a:rPr lang="en-US" sz="1600" dirty="0" smtClean="0">
                <a:latin typeface="Times New Roman" panose="02020603050405020304" pitchFamily="18" charset="0"/>
                <a:cs typeface="Times New Roman" panose="02020603050405020304" pitchFamily="18" charset="0"/>
              </a:rPr>
              <a:t>Sec</a:t>
            </a:r>
            <a:r>
              <a:rPr lang="en-US" sz="1600" dirty="0">
                <a:latin typeface="Times New Roman" panose="02020603050405020304" pitchFamily="18" charset="0"/>
                <a:cs typeface="Times New Roman" panose="02020603050405020304" pitchFamily="18" charset="0"/>
              </a:rPr>
              <a:t>. 30-173. - Electrical </a:t>
            </a:r>
            <a:r>
              <a:rPr lang="en-US" sz="1600" dirty="0" smtClean="0">
                <a:latin typeface="Times New Roman" panose="02020603050405020304" pitchFamily="18" charset="0"/>
                <a:cs typeface="Times New Roman" panose="02020603050405020304" pitchFamily="18" charset="0"/>
              </a:rPr>
              <a:t>permits</a:t>
            </a:r>
          </a:p>
          <a:p>
            <a:pPr>
              <a:buFont typeface="Wingdings" panose="05000000000000000000" pitchFamily="2" charset="2"/>
              <a:buChar char="Ø"/>
            </a:pPr>
            <a:r>
              <a:rPr lang="en-US" sz="1600" dirty="0" smtClean="0">
                <a:latin typeface="Times New Roman" panose="02020603050405020304" pitchFamily="18" charset="0"/>
                <a:cs typeface="Times New Roman" panose="02020603050405020304" pitchFamily="18" charset="0"/>
              </a:rPr>
              <a:t>Sec</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30-656.</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 All </a:t>
            </a:r>
            <a:r>
              <a:rPr lang="en-US" sz="1600" dirty="0">
                <a:latin typeface="Times New Roman" panose="02020603050405020304" pitchFamily="18" charset="0"/>
                <a:cs typeface="Times New Roman" panose="02020603050405020304" pitchFamily="18" charset="0"/>
              </a:rPr>
              <a:t>manufactured and mobile homes require a permit for installation regardless of placement location. The purpose of these requirements is to ensure that manufactured and mobile homes are placed and maintained to provide safety for their residents.</a:t>
            </a:r>
          </a:p>
          <a:p>
            <a:pPr>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(Ord. No. 2478, § I, 11-17-08</a:t>
            </a:r>
            <a:r>
              <a:rPr lang="en-US" sz="1600" dirty="0" smtClean="0">
                <a:latin typeface="Times New Roman" panose="02020603050405020304" pitchFamily="18" charset="0"/>
                <a:cs typeface="Times New Roman" panose="02020603050405020304" pitchFamily="18" charset="0"/>
              </a:rPr>
              <a:t>)</a:t>
            </a:r>
          </a:p>
          <a:p>
            <a:pPr marL="0" indent="0">
              <a:buNone/>
            </a:pPr>
            <a:endParaRPr lang="en-US" sz="1600" dirty="0" smtClean="0">
              <a:latin typeface="Times New Roman" panose="02020603050405020304" pitchFamily="18" charset="0"/>
              <a:cs typeface="Times New Roman" panose="02020603050405020304" pitchFamily="18" charset="0"/>
            </a:endParaRPr>
          </a:p>
          <a:p>
            <a:pPr marL="0" indent="0">
              <a:buNone/>
            </a:pPr>
            <a:r>
              <a:rPr lang="en-US" sz="1800" b="1" dirty="0" smtClean="0">
                <a:latin typeface="Times New Roman" panose="02020603050405020304" pitchFamily="18" charset="0"/>
                <a:cs typeface="Times New Roman" panose="02020603050405020304" pitchFamily="18" charset="0"/>
              </a:rPr>
              <a:t>Zoning</a:t>
            </a:r>
            <a:r>
              <a:rPr lang="en-US" sz="1800" b="1" dirty="0">
                <a:latin typeface="Times New Roman" panose="02020603050405020304" pitchFamily="18" charset="0"/>
                <a:cs typeface="Times New Roman" panose="02020603050405020304" pitchFamily="18" charset="0"/>
              </a:rPr>
              <a:t> </a:t>
            </a:r>
            <a:r>
              <a:rPr lang="en-US" sz="1800" b="1" dirty="0" smtClean="0">
                <a:latin typeface="Times New Roman" panose="02020603050405020304" pitchFamily="18" charset="0"/>
                <a:cs typeface="Times New Roman" panose="02020603050405020304" pitchFamily="18" charset="0"/>
              </a:rPr>
              <a:t>: General Zoning Districts</a:t>
            </a:r>
          </a:p>
          <a:p>
            <a:pPr>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Single-Family </a:t>
            </a:r>
            <a:r>
              <a:rPr lang="en-US" sz="1600" dirty="0">
                <a:latin typeface="Times New Roman" panose="02020603050405020304" pitchFamily="18" charset="0"/>
                <a:cs typeface="Times New Roman" panose="02020603050405020304" pitchFamily="18" charset="0"/>
              </a:rPr>
              <a:t>Rural Residential Zoning </a:t>
            </a:r>
            <a:r>
              <a:rPr lang="en-US" sz="1600" dirty="0" smtClean="0">
                <a:latin typeface="Times New Roman" panose="02020603050405020304" pitchFamily="18" charset="0"/>
                <a:cs typeface="Times New Roman" panose="02020603050405020304" pitchFamily="18" charset="0"/>
              </a:rPr>
              <a:t>Districts</a:t>
            </a:r>
          </a:p>
          <a:p>
            <a:r>
              <a:rPr lang="en-US" sz="1600" dirty="0" smtClean="0">
                <a:latin typeface="Times New Roman" panose="02020603050405020304" pitchFamily="18" charset="0"/>
                <a:cs typeface="Times New Roman" panose="02020603050405020304" pitchFamily="18" charset="0"/>
              </a:rPr>
              <a:t>REM </a:t>
            </a:r>
            <a:r>
              <a:rPr lang="en-US" sz="1600" dirty="0">
                <a:latin typeface="Times New Roman" panose="02020603050405020304" pitchFamily="18" charset="0"/>
                <a:cs typeface="Times New Roman" panose="02020603050405020304" pitchFamily="18" charset="0"/>
              </a:rPr>
              <a:t>Single-Family Residential Estate Mobile</a:t>
            </a:r>
          </a:p>
          <a:p>
            <a:r>
              <a:rPr lang="en-US" sz="1600" dirty="0">
                <a:latin typeface="Times New Roman" panose="02020603050405020304" pitchFamily="18" charset="0"/>
                <a:cs typeface="Times New Roman" panose="02020603050405020304" pitchFamily="18" charset="0"/>
              </a:rPr>
              <a:t>R-1cM Single-Family Low Density Mobile</a:t>
            </a:r>
          </a:p>
          <a:p>
            <a:r>
              <a:rPr lang="en-US" sz="1600" dirty="0">
                <a:latin typeface="Times New Roman" panose="02020603050405020304" pitchFamily="18" charset="0"/>
                <a:cs typeface="Times New Roman" panose="02020603050405020304" pitchFamily="18" charset="0"/>
              </a:rPr>
              <a:t>R-1aM Single-Family Medium Density Mobile</a:t>
            </a:r>
          </a:p>
          <a:p>
            <a:r>
              <a:rPr lang="en-US" sz="1600" dirty="0">
                <a:latin typeface="Times New Roman" panose="02020603050405020304" pitchFamily="18" charset="0"/>
                <a:cs typeface="Times New Roman" panose="02020603050405020304" pitchFamily="18" charset="0"/>
              </a:rPr>
              <a:t>R-1bM Single-Family High Density Mobile</a:t>
            </a:r>
          </a:p>
          <a:p>
            <a:endParaRPr lang="en-US" sz="1600" dirty="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endParaRPr lang="en-US" sz="1600" dirty="0">
              <a:latin typeface="Times New Roman" panose="02020603050405020304" pitchFamily="18" charset="0"/>
              <a:cs typeface="Times New Roman" panose="02020603050405020304" pitchFamily="18" charset="0"/>
            </a:endParaRPr>
          </a:p>
          <a:p>
            <a:pPr marL="0" indent="0">
              <a:buNone/>
            </a:pPr>
            <a:endParaRPr lang="en-US" sz="1600" dirty="0" smtClean="0">
              <a:latin typeface="Times New Roman" panose="02020603050405020304" pitchFamily="18" charset="0"/>
              <a:cs typeface="Times New Roman" panose="02020603050405020304" pitchFamily="18" charset="0"/>
            </a:endParaRPr>
          </a:p>
          <a:p>
            <a:pPr marL="0" indent="0">
              <a:buNone/>
            </a:pPr>
            <a:endParaRPr lang="en-US" sz="1600" dirty="0" smtClean="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rPr>
              <a:t>	</a:t>
            </a:r>
            <a:endParaRPr lang="en-US" sz="1600" dirty="0" smtClean="0">
              <a:latin typeface="Times New Roman" panose="02020603050405020304" pitchFamily="18" charset="0"/>
              <a:cs typeface="Times New Roman" panose="02020603050405020304" pitchFamily="18" charset="0"/>
            </a:endParaRPr>
          </a:p>
          <a:p>
            <a:pPr marL="0" indent="0">
              <a:buNone/>
            </a:pPr>
            <a:endParaRPr lang="en-US" sz="1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767838" y="4346135"/>
            <a:ext cx="3376162" cy="2511865"/>
          </a:xfrm>
          <a:prstGeom prst="rect">
            <a:avLst/>
          </a:prstGeom>
        </p:spPr>
      </p:pic>
      <p:pic>
        <p:nvPicPr>
          <p:cNvPr id="6" name="Picture 5"/>
          <p:cNvPicPr>
            <a:picLocks noChangeAspect="1"/>
          </p:cNvPicPr>
          <p:nvPr/>
        </p:nvPicPr>
        <p:blipFill>
          <a:blip r:embed="rId3"/>
          <a:stretch>
            <a:fillRect/>
          </a:stretch>
        </p:blipFill>
        <p:spPr>
          <a:xfrm>
            <a:off x="5767838" y="1132764"/>
            <a:ext cx="3376162" cy="3105930"/>
          </a:xfrm>
          <a:prstGeom prst="rect">
            <a:avLst/>
          </a:prstGeom>
        </p:spPr>
      </p:pic>
    </p:spTree>
    <p:extLst>
      <p:ext uri="{BB962C8B-B14F-4D97-AF65-F5344CB8AC3E}">
        <p14:creationId xmlns:p14="http://schemas.microsoft.com/office/powerpoint/2010/main" val="1197125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89" y="37378"/>
            <a:ext cx="7886700" cy="1325563"/>
          </a:xfrm>
        </p:spPr>
        <p:txBody>
          <a:bodyPr>
            <a:normAutofit/>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Customer Analysis</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1078172"/>
            <a:ext cx="6646460" cy="5779828"/>
          </a:xfrm>
        </p:spPr>
        <p:txBody>
          <a:bodyPr>
            <a:noAutofit/>
          </a:bodyPr>
          <a:lstStyle/>
          <a:p>
            <a:pPr marL="0" indent="0">
              <a:lnSpc>
                <a:spcPct val="150000"/>
              </a:lnSpc>
              <a:buNone/>
            </a:pPr>
            <a:r>
              <a:rPr lang="en-US" sz="2400" b="1" dirty="0">
                <a:ln w="0"/>
                <a:latin typeface="Times New Roman" panose="02020603050405020304" pitchFamily="18" charset="0"/>
                <a:cs typeface="Times New Roman" panose="02020603050405020304" pitchFamily="18" charset="0"/>
              </a:rPr>
              <a:t>Target </a:t>
            </a:r>
            <a:r>
              <a:rPr lang="en-US" sz="2400" b="1" dirty="0" smtClean="0">
                <a:ln w="0"/>
                <a:latin typeface="Times New Roman" panose="02020603050405020304" pitchFamily="18" charset="0"/>
                <a:cs typeface="Times New Roman" panose="02020603050405020304" pitchFamily="18" charset="0"/>
              </a:rPr>
              <a:t>Market: </a:t>
            </a:r>
          </a:p>
          <a:p>
            <a:pPr>
              <a:lnSpc>
                <a:spcPct val="150000"/>
              </a:lnSpc>
              <a:buFont typeface="Wingdings" panose="05000000000000000000" pitchFamily="2" charset="2"/>
              <a:buChar char="Ø"/>
            </a:pPr>
            <a:r>
              <a:rPr lang="en-US" sz="200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Those </a:t>
            </a:r>
            <a:r>
              <a:rPr lang="en-US" sz="200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who seek affordable, simple, and sustainable </a:t>
            </a:r>
            <a:endParaRPr lang="en-US" sz="200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indent="0">
              <a:lnSpc>
                <a:spcPct val="150000"/>
              </a:lnSpc>
              <a:buNone/>
            </a:pPr>
            <a:r>
              <a:rPr lang="en-US" sz="200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000"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housing </a:t>
            </a:r>
            <a:r>
              <a:rPr lang="en-US" sz="200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alternative living in the Las Cruces community </a:t>
            </a:r>
            <a:endParaRPr lang="en-US" sz="2000" dirty="0" smtClean="0">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Want to Live Sustainably (Economically and Environmentally)</a:t>
            </a:r>
          </a:p>
          <a:p>
            <a:pPr>
              <a:lnSpc>
                <a:spcPct val="150000"/>
              </a:lnSpc>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Seek affordable housing with low utility and energy bills</a:t>
            </a:r>
          </a:p>
          <a:p>
            <a:pPr>
              <a:lnSpc>
                <a:spcPct val="150000"/>
              </a:lnSpc>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Own homes rather than renting </a:t>
            </a:r>
          </a:p>
          <a:p>
            <a:pPr>
              <a:lnSpc>
                <a:spcPct val="150000"/>
              </a:lnSpc>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Simple lifestyle/ Less upkeep</a:t>
            </a:r>
          </a:p>
          <a:p>
            <a:pPr>
              <a:lnSpc>
                <a:spcPct val="150000"/>
              </a:lnSpc>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68% of Tiny House people have no mortgage, compared to 29.3% of all US Homeowners</a:t>
            </a:r>
          </a:p>
          <a:p>
            <a:pPr>
              <a:lnSpc>
                <a:spcPct val="150000"/>
              </a:lnSpc>
            </a:pPr>
            <a:endParaRPr lang="en-US" sz="2000" dirty="0" smtClean="0">
              <a:latin typeface="Times New Roman" panose="02020603050405020304" pitchFamily="18" charset="0"/>
              <a:cs typeface="Times New Roman" panose="02020603050405020304" pitchFamily="18" charset="0"/>
            </a:endParaRPr>
          </a:p>
          <a:p>
            <a:pPr>
              <a:lnSpc>
                <a:spcPct val="150000"/>
              </a:lnSpc>
            </a:pPr>
            <a:endParaRPr lang="en-US" sz="2000" dirty="0" smtClean="0">
              <a:latin typeface="Times New Roman" panose="02020603050405020304" pitchFamily="18" charset="0"/>
              <a:cs typeface="Times New Roman" panose="02020603050405020304" pitchFamily="18" charset="0"/>
            </a:endParaRPr>
          </a:p>
          <a:p>
            <a:pPr>
              <a:lnSpc>
                <a:spcPct val="150000"/>
              </a:lnSpc>
            </a:pPr>
            <a:endParaRPr lang="en-US" sz="2000" dirty="0" smtClean="0">
              <a:latin typeface="Times New Roman" panose="02020603050405020304" pitchFamily="18" charset="0"/>
              <a:cs typeface="Times New Roman" panose="02020603050405020304" pitchFamily="18" charset="0"/>
            </a:endParaRPr>
          </a:p>
          <a:p>
            <a:pPr>
              <a:lnSpc>
                <a:spcPct val="150000"/>
              </a:lnSpc>
            </a:pPr>
            <a:endParaRPr lang="en-US" sz="2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180983" y="1362941"/>
            <a:ext cx="2751452" cy="2061288"/>
          </a:xfrm>
          <a:prstGeom prst="rect">
            <a:avLst/>
          </a:prstGeom>
        </p:spPr>
      </p:pic>
    </p:spTree>
    <p:extLst>
      <p:ext uri="{BB962C8B-B14F-4D97-AF65-F5344CB8AC3E}">
        <p14:creationId xmlns:p14="http://schemas.microsoft.com/office/powerpoint/2010/main" val="9499569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Competitor Analysis </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08001" y="1696951"/>
            <a:ext cx="6447501" cy="3880773"/>
          </a:xfrm>
        </p:spPr>
        <p:txBody>
          <a:bodyPr/>
          <a:lstStyle/>
          <a:p>
            <a:pPr marL="0" indent="0">
              <a:buNone/>
            </a:pPr>
            <a:r>
              <a:rPr lang="en-US" sz="2400" b="1" dirty="0" smtClean="0">
                <a:latin typeface="Times New Roman" panose="02020603050405020304" pitchFamily="18" charset="0"/>
                <a:cs typeface="Times New Roman" panose="02020603050405020304" pitchFamily="18" charset="0"/>
              </a:rPr>
              <a:t>Traditional Mobile Homes</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More Spacious 	</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Affordable housing</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More established market</a:t>
            </a:r>
          </a:p>
          <a:p>
            <a:pPr marL="0" indent="0">
              <a:buNone/>
            </a:pP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Larger variety to choose from </a:t>
            </a:r>
          </a:p>
          <a:p>
            <a:pPr marL="0" indent="0">
              <a:buNone/>
            </a:pPr>
            <a:endParaRPr lang="en-US" dirty="0"/>
          </a:p>
        </p:txBody>
      </p:sp>
      <p:pic>
        <p:nvPicPr>
          <p:cNvPr id="5" name="Picture 4"/>
          <p:cNvPicPr>
            <a:picLocks noChangeAspect="1"/>
          </p:cNvPicPr>
          <p:nvPr/>
        </p:nvPicPr>
        <p:blipFill>
          <a:blip r:embed="rId2"/>
          <a:stretch>
            <a:fillRect/>
          </a:stretch>
        </p:blipFill>
        <p:spPr>
          <a:xfrm>
            <a:off x="5701114" y="1944189"/>
            <a:ext cx="3119516" cy="2078378"/>
          </a:xfrm>
          <a:prstGeom prst="rect">
            <a:avLst/>
          </a:prstGeom>
        </p:spPr>
      </p:pic>
      <p:pic>
        <p:nvPicPr>
          <p:cNvPr id="7" name="Picture 6"/>
          <p:cNvPicPr>
            <a:picLocks noChangeAspect="1"/>
          </p:cNvPicPr>
          <p:nvPr/>
        </p:nvPicPr>
        <p:blipFill>
          <a:blip r:embed="rId3"/>
          <a:stretch>
            <a:fillRect/>
          </a:stretch>
        </p:blipFill>
        <p:spPr>
          <a:xfrm>
            <a:off x="457200" y="4022567"/>
            <a:ext cx="5243914" cy="2621957"/>
          </a:xfrm>
          <a:prstGeom prst="rect">
            <a:avLst/>
          </a:prstGeom>
        </p:spPr>
      </p:pic>
      <p:pic>
        <p:nvPicPr>
          <p:cNvPr id="8" name="Picture 7"/>
          <p:cNvPicPr>
            <a:picLocks noChangeAspect="1"/>
          </p:cNvPicPr>
          <p:nvPr/>
        </p:nvPicPr>
        <p:blipFill>
          <a:blip r:embed="rId4"/>
          <a:stretch>
            <a:fillRect/>
          </a:stretch>
        </p:blipFill>
        <p:spPr>
          <a:xfrm>
            <a:off x="6087508" y="4389575"/>
            <a:ext cx="2857500" cy="2133600"/>
          </a:xfrm>
          <a:prstGeom prst="rect">
            <a:avLst/>
          </a:prstGeom>
        </p:spPr>
      </p:pic>
    </p:spTree>
    <p:extLst>
      <p:ext uri="{BB962C8B-B14F-4D97-AF65-F5344CB8AC3E}">
        <p14:creationId xmlns:p14="http://schemas.microsoft.com/office/powerpoint/2010/main" val="6833711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91" y="28979"/>
            <a:ext cx="8229600" cy="1143000"/>
          </a:xfrm>
        </p:spPr>
        <p:txBody>
          <a:bodyPr>
            <a:normAutofit/>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Financial Projections </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819275"/>
            <a:ext cx="8229600" cy="4525963"/>
          </a:xfrm>
        </p:spPr>
        <p:txBody>
          <a:bodyPr/>
          <a:lstStyle/>
          <a:p>
            <a:pPr>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Build and Sell 20 Tiny Homes, on wheels, in 2016, average price $27,000</a:t>
            </a:r>
          </a:p>
          <a:p>
            <a:pPr>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Build and Sell 40 Tiny Homes, on wheels, in 2017, average price $33,000</a:t>
            </a:r>
          </a:p>
          <a:p>
            <a:pPr>
              <a:buFont typeface="Wingdings" panose="05000000000000000000" pitchFamily="2" charset="2"/>
              <a:buChar char="Ø"/>
            </a:pPr>
            <a:r>
              <a:rPr lang="en-US" sz="2000" dirty="0" smtClean="0">
                <a:latin typeface="Times New Roman" panose="02020603050405020304" pitchFamily="18" charset="0"/>
                <a:cs typeface="Times New Roman" panose="02020603050405020304" pitchFamily="18" charset="0"/>
              </a:rPr>
              <a:t>Build and Sell 60 Tiny Homes, on wheels, in 2016, average price $33,000</a:t>
            </a:r>
          </a:p>
          <a:p>
            <a:pPr>
              <a:buFont typeface="Wingdings" panose="05000000000000000000" pitchFamily="2" charset="2"/>
              <a:buChar char="Ø"/>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25053519"/>
              </p:ext>
            </p:extLst>
          </p:nvPr>
        </p:nvGraphicFramePr>
        <p:xfrm>
          <a:off x="151965" y="3164312"/>
          <a:ext cx="4815820" cy="2977184"/>
        </p:xfrm>
        <a:graphic>
          <a:graphicData uri="http://schemas.openxmlformats.org/drawingml/2006/table">
            <a:tbl>
              <a:tblPr/>
              <a:tblGrid>
                <a:gridCol w="1314385"/>
                <a:gridCol w="700287"/>
                <a:gridCol w="700287"/>
                <a:gridCol w="700287"/>
                <a:gridCol w="700287"/>
                <a:gridCol w="700287"/>
              </a:tblGrid>
              <a:tr h="533173">
                <a:tc>
                  <a:txBody>
                    <a:bodyPr/>
                    <a:lstStyle/>
                    <a:p>
                      <a:pPr algn="l" fontAlgn="b"/>
                      <a:endParaRPr lang="en-US" sz="1200" b="0" i="0" u="none" strike="noStrike" dirty="0">
                        <a:solidFill>
                          <a:srgbClr val="000000"/>
                        </a:solidFill>
                        <a:effectLst/>
                        <a:latin typeface="Calibri"/>
                      </a:endParaRPr>
                    </a:p>
                  </a:txBody>
                  <a:tcPr marL="9525" marR="9525" marT="12700"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Year 2016</a:t>
                      </a:r>
                    </a:p>
                  </a:txBody>
                  <a:tcPr marL="9525" marR="9525" marT="12700"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Year 2017</a:t>
                      </a:r>
                    </a:p>
                  </a:txBody>
                  <a:tcPr marL="9525" marR="9525" marT="12700"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Year 2018</a:t>
                      </a:r>
                    </a:p>
                  </a:txBody>
                  <a:tcPr marL="9525" marR="9525" marT="12700"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Year 2019</a:t>
                      </a:r>
                    </a:p>
                  </a:txBody>
                  <a:tcPr marL="9525" marR="9525" marT="12700" marB="0" anchor="b">
                    <a:lnL>
                      <a:noFill/>
                    </a:lnL>
                    <a:lnR>
                      <a:noFill/>
                    </a:lnR>
                    <a:lnT>
                      <a:noFill/>
                    </a:lnT>
                    <a:lnB>
                      <a:noFill/>
                    </a:lnB>
                  </a:tcPr>
                </a:tc>
                <a:tc>
                  <a:txBody>
                    <a:bodyPr/>
                    <a:lstStyle/>
                    <a:p>
                      <a:pPr algn="l" fontAlgn="b"/>
                      <a:r>
                        <a:rPr lang="en-US" sz="1200" b="0" i="0" u="none" strike="noStrike">
                          <a:solidFill>
                            <a:srgbClr val="000000"/>
                          </a:solidFill>
                          <a:effectLst/>
                          <a:latin typeface="Calibri"/>
                        </a:rPr>
                        <a:t>Year 2020</a:t>
                      </a:r>
                    </a:p>
                  </a:txBody>
                  <a:tcPr marL="9525" marR="9525" marT="12700" marB="0" anchor="b">
                    <a:lnL>
                      <a:noFill/>
                    </a:lnL>
                    <a:lnR>
                      <a:noFill/>
                    </a:lnR>
                    <a:lnT>
                      <a:noFill/>
                    </a:lnT>
                    <a:lnB>
                      <a:noFill/>
                    </a:lnB>
                  </a:tcPr>
                </a:tc>
              </a:tr>
              <a:tr h="533173">
                <a:tc>
                  <a:txBody>
                    <a:bodyPr/>
                    <a:lstStyle/>
                    <a:p>
                      <a:pPr algn="l" fontAlgn="b"/>
                      <a:r>
                        <a:rPr lang="en-US" sz="1200" b="0" i="0" u="none" strike="noStrike">
                          <a:solidFill>
                            <a:srgbClr val="000000"/>
                          </a:solidFill>
                          <a:effectLst/>
                          <a:latin typeface="Calibri"/>
                        </a:rPr>
                        <a:t>Number in Production</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60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150</a:t>
                      </a:r>
                    </a:p>
                  </a:txBody>
                  <a:tcPr marL="9525" marR="9525" marT="12700" marB="0" anchor="b">
                    <a:lnL>
                      <a:noFill/>
                    </a:lnL>
                    <a:lnR>
                      <a:noFill/>
                    </a:lnR>
                    <a:lnT>
                      <a:noFill/>
                    </a:lnT>
                    <a:lnB>
                      <a:noFill/>
                    </a:lnB>
                  </a:tcPr>
                </a:tc>
              </a:tr>
              <a:tr h="275533">
                <a:tc>
                  <a:txBody>
                    <a:bodyPr/>
                    <a:lstStyle/>
                    <a:p>
                      <a:pPr algn="l" fontAlgn="b"/>
                      <a:r>
                        <a:rPr lang="en-US" sz="1200" b="0" i="0" u="none" strike="noStrike">
                          <a:solidFill>
                            <a:srgbClr val="000000"/>
                          </a:solidFill>
                          <a:effectLst/>
                          <a:latin typeface="Calibri"/>
                        </a:rPr>
                        <a:t>Average Price</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27000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33000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33000</a:t>
                      </a:r>
                    </a:p>
                  </a:txBody>
                  <a:tcPr marL="9525" marR="9525" marT="12700"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31000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30000</a:t>
                      </a:r>
                    </a:p>
                  </a:txBody>
                  <a:tcPr marL="9525" marR="9525" marT="12700" marB="0" anchor="b">
                    <a:lnL>
                      <a:noFill/>
                    </a:lnL>
                    <a:lnR>
                      <a:noFill/>
                    </a:lnR>
                    <a:lnT>
                      <a:noFill/>
                    </a:lnT>
                    <a:lnB>
                      <a:noFill/>
                    </a:lnB>
                  </a:tcPr>
                </a:tc>
              </a:tr>
              <a:tr h="275533">
                <a:tc>
                  <a:txBody>
                    <a:bodyPr/>
                    <a:lstStyle/>
                    <a:p>
                      <a:pPr algn="l" fontAlgn="b"/>
                      <a:r>
                        <a:rPr lang="en-US" sz="1200" b="0" i="0" u="none" strike="noStrike">
                          <a:solidFill>
                            <a:srgbClr val="000000"/>
                          </a:solidFill>
                          <a:effectLst/>
                          <a:latin typeface="Calibri"/>
                        </a:rPr>
                        <a:t>INCOME</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540000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1320000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1980000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3100000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4500000</a:t>
                      </a:r>
                    </a:p>
                  </a:txBody>
                  <a:tcPr marL="9525" marR="9525" marT="12700" marB="0" anchor="b">
                    <a:lnL>
                      <a:noFill/>
                    </a:lnL>
                    <a:lnR>
                      <a:noFill/>
                    </a:lnR>
                    <a:lnT>
                      <a:noFill/>
                    </a:lnT>
                    <a:lnB>
                      <a:noFill/>
                    </a:lnB>
                  </a:tcPr>
                </a:tc>
              </a:tr>
              <a:tr h="275533">
                <a:tc>
                  <a:txBody>
                    <a:bodyPr/>
                    <a:lstStyle/>
                    <a:p>
                      <a:pPr algn="l" fontAlgn="b"/>
                      <a:r>
                        <a:rPr lang="en-US" sz="1200" b="0" i="0" u="none" strike="noStrike">
                          <a:solidFill>
                            <a:srgbClr val="000000"/>
                          </a:solidFill>
                          <a:effectLst/>
                          <a:latin typeface="Calibri"/>
                        </a:rPr>
                        <a:t>Materials &amp; Labor</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38000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71000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96000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152000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260000</a:t>
                      </a:r>
                    </a:p>
                  </a:txBody>
                  <a:tcPr marL="9525" marR="9525" marT="12700" marB="0" anchor="b">
                    <a:lnL>
                      <a:noFill/>
                    </a:lnL>
                    <a:lnR>
                      <a:noFill/>
                    </a:lnR>
                    <a:lnT>
                      <a:noFill/>
                    </a:lnT>
                    <a:lnB>
                      <a:noFill/>
                    </a:lnB>
                  </a:tcPr>
                </a:tc>
              </a:tr>
              <a:tr h="275533">
                <a:tc>
                  <a:txBody>
                    <a:bodyPr/>
                    <a:lstStyle/>
                    <a:p>
                      <a:pPr algn="l" fontAlgn="b"/>
                      <a:r>
                        <a:rPr lang="en-US" sz="1200" b="0" i="0" u="none" strike="noStrike">
                          <a:solidFill>
                            <a:srgbClr val="000000"/>
                          </a:solidFill>
                          <a:effectLst/>
                          <a:latin typeface="Calibri"/>
                        </a:rPr>
                        <a:t>Taxes</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10000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20000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30000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50000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70000</a:t>
                      </a:r>
                    </a:p>
                  </a:txBody>
                  <a:tcPr marL="9525" marR="9525" marT="12700" marB="0" anchor="b">
                    <a:lnL>
                      <a:noFill/>
                    </a:lnL>
                    <a:lnR>
                      <a:noFill/>
                    </a:lnR>
                    <a:lnT>
                      <a:noFill/>
                    </a:lnT>
                    <a:lnB>
                      <a:noFill/>
                    </a:lnB>
                  </a:tcPr>
                </a:tc>
              </a:tr>
              <a:tr h="275533">
                <a:tc>
                  <a:txBody>
                    <a:bodyPr/>
                    <a:lstStyle/>
                    <a:p>
                      <a:pPr algn="l" fontAlgn="b"/>
                      <a:r>
                        <a:rPr lang="en-US" sz="1200" b="0" i="0" u="none" strike="noStrike">
                          <a:solidFill>
                            <a:srgbClr val="000000"/>
                          </a:solidFill>
                          <a:effectLst/>
                          <a:latin typeface="Calibri"/>
                        </a:rPr>
                        <a:t>COST TOTAL</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48000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91000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126000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152037</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330000</a:t>
                      </a:r>
                    </a:p>
                  </a:txBody>
                  <a:tcPr marL="9525" marR="9525" marT="12700" marB="0" anchor="b">
                    <a:lnL>
                      <a:noFill/>
                    </a:lnL>
                    <a:lnR>
                      <a:noFill/>
                    </a:lnR>
                    <a:lnT>
                      <a:noFill/>
                    </a:lnT>
                    <a:lnB>
                      <a:noFill/>
                    </a:lnB>
                  </a:tcPr>
                </a:tc>
              </a:tr>
              <a:tr h="533173">
                <a:tc>
                  <a:txBody>
                    <a:bodyPr/>
                    <a:lstStyle/>
                    <a:p>
                      <a:pPr algn="l" fontAlgn="b"/>
                      <a:r>
                        <a:rPr lang="en-US" sz="1200" b="0" i="0" u="none" strike="noStrike">
                          <a:solidFill>
                            <a:srgbClr val="000000"/>
                          </a:solidFill>
                          <a:effectLst/>
                          <a:latin typeface="Calibri"/>
                        </a:rPr>
                        <a:t>NET Profit Projected</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492000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1229000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1854000</a:t>
                      </a:r>
                    </a:p>
                  </a:txBody>
                  <a:tcPr marL="9525" marR="9525"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2947963</a:t>
                      </a:r>
                    </a:p>
                  </a:txBody>
                  <a:tcPr marL="9525" marR="9525" marT="12700"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4170000</a:t>
                      </a:r>
                    </a:p>
                  </a:txBody>
                  <a:tcPr marL="9525" marR="9525" marT="12700" marB="0" anchor="b">
                    <a:lnL>
                      <a:noFill/>
                    </a:lnL>
                    <a:lnR>
                      <a:noFill/>
                    </a:lnR>
                    <a:lnT>
                      <a:noFill/>
                    </a:lnT>
                    <a:lnB>
                      <a:noFill/>
                    </a:lnB>
                  </a:tcPr>
                </a:tc>
              </a:tr>
            </a:tbl>
          </a:graphicData>
        </a:graphic>
      </p:graphicFrame>
      <p:graphicFrame>
        <p:nvGraphicFramePr>
          <p:cNvPr id="5" name="Chart 4"/>
          <p:cNvGraphicFramePr>
            <a:graphicFrameLocks/>
          </p:cNvGraphicFramePr>
          <p:nvPr>
            <p:extLst>
              <p:ext uri="{D42A27DB-BD31-4B8C-83A1-F6EECF244321}">
                <p14:modId xmlns:p14="http://schemas.microsoft.com/office/powerpoint/2010/main" val="1647724470"/>
              </p:ext>
            </p:extLst>
          </p:nvPr>
        </p:nvGraphicFramePr>
        <p:xfrm>
          <a:off x="5199797" y="3416300"/>
          <a:ext cx="3868003" cy="309368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p:cNvPicPr>
            <a:picLocks noChangeAspect="1"/>
          </p:cNvPicPr>
          <p:nvPr/>
        </p:nvPicPr>
        <p:blipFill>
          <a:blip r:embed="rId3"/>
          <a:stretch>
            <a:fillRect/>
          </a:stretch>
        </p:blipFill>
        <p:spPr>
          <a:xfrm>
            <a:off x="7353300" y="0"/>
            <a:ext cx="1790700" cy="1790700"/>
          </a:xfrm>
          <a:prstGeom prst="rect">
            <a:avLst/>
          </a:prstGeom>
        </p:spPr>
      </p:pic>
    </p:spTree>
    <p:extLst>
      <p:ext uri="{BB962C8B-B14F-4D97-AF65-F5344CB8AC3E}">
        <p14:creationId xmlns:p14="http://schemas.microsoft.com/office/powerpoint/2010/main" val="36464728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593" t="142" r="29192" b="2505"/>
          <a:stretch/>
        </p:blipFill>
        <p:spPr>
          <a:xfrm>
            <a:off x="0" y="0"/>
            <a:ext cx="9144000" cy="6858000"/>
          </a:xfrm>
          <a:prstGeom prst="rect">
            <a:avLst/>
          </a:prstGeom>
        </p:spPr>
      </p:pic>
    </p:spTree>
    <p:extLst>
      <p:ext uri="{BB962C8B-B14F-4D97-AF65-F5344CB8AC3E}">
        <p14:creationId xmlns:p14="http://schemas.microsoft.com/office/powerpoint/2010/main" val="13044115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243377" cy="1059020"/>
          </a:xfrm>
        </p:spPr>
        <p:txBody>
          <a:bodyPr>
            <a:normAutofit fontScale="90000"/>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MICRO-ENTERPRISES POWERED BY VETERANS</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38836" y="1617039"/>
            <a:ext cx="8726852" cy="2763891"/>
          </a:xfrm>
        </p:spPr>
        <p:txBody>
          <a:bodyPr>
            <a:normAutofit fontScale="92500" lnSpcReduction="10000"/>
          </a:bodyPr>
          <a:lstStyle/>
          <a:p>
            <a:pPr>
              <a:buFont typeface="Wingdings" panose="05000000000000000000" pitchFamily="2" charset="2"/>
              <a:buChar char="Ø"/>
            </a:pPr>
            <a:r>
              <a:rPr lang="en-US" sz="3000" dirty="0" smtClean="0">
                <a:latin typeface="Times New Roman" panose="02020603050405020304" pitchFamily="18" charset="0"/>
                <a:cs typeface="Times New Roman" panose="02020603050405020304" pitchFamily="18" charset="0"/>
              </a:rPr>
              <a:t>Micro-Enterprises, such as E-Bay Store, Machine Shop, Carpentry, Organic Farming, and so on.</a:t>
            </a:r>
          </a:p>
          <a:p>
            <a:pPr>
              <a:buFont typeface="Wingdings" panose="05000000000000000000" pitchFamily="2" charset="2"/>
              <a:buChar char="Ø"/>
            </a:pPr>
            <a:r>
              <a:rPr lang="en-US" sz="3000" dirty="0" smtClean="0">
                <a:latin typeface="Times New Roman" panose="02020603050405020304" pitchFamily="18" charset="0"/>
                <a:cs typeface="Times New Roman" panose="02020603050405020304" pitchFamily="18" charset="0"/>
              </a:rPr>
              <a:t>Micro-enterprises have one to five persons doing business</a:t>
            </a:r>
          </a:p>
          <a:p>
            <a:pPr>
              <a:buFont typeface="Wingdings" panose="05000000000000000000" pitchFamily="2" charset="2"/>
              <a:buChar char="Ø"/>
            </a:pPr>
            <a:r>
              <a:rPr lang="en-US" sz="3000" dirty="0" smtClean="0">
                <a:latin typeface="Times New Roman" panose="02020603050405020304" pitchFamily="18" charset="0"/>
                <a:cs typeface="Times New Roman" panose="02020603050405020304" pitchFamily="18" charset="0"/>
              </a:rPr>
              <a:t>What about microenterprise constructing Tiny Homes on wheels using sustainable construction practices?</a:t>
            </a:r>
          </a:p>
          <a:p>
            <a:endParaRPr lang="en-US" dirty="0"/>
          </a:p>
        </p:txBody>
      </p:sp>
      <p:pic>
        <p:nvPicPr>
          <p:cNvPr id="5" name="Picture 4"/>
          <p:cNvPicPr>
            <a:picLocks noChangeAspect="1"/>
          </p:cNvPicPr>
          <p:nvPr/>
        </p:nvPicPr>
        <p:blipFill>
          <a:blip r:embed="rId2"/>
          <a:stretch>
            <a:fillRect/>
          </a:stretch>
        </p:blipFill>
        <p:spPr>
          <a:xfrm>
            <a:off x="0" y="4533900"/>
            <a:ext cx="3492500" cy="2324100"/>
          </a:xfrm>
          <a:prstGeom prst="rect">
            <a:avLst/>
          </a:prstGeom>
        </p:spPr>
      </p:pic>
      <p:pic>
        <p:nvPicPr>
          <p:cNvPr id="6" name="Picture 5"/>
          <p:cNvPicPr>
            <a:picLocks noChangeAspect="1"/>
          </p:cNvPicPr>
          <p:nvPr/>
        </p:nvPicPr>
        <p:blipFill>
          <a:blip r:embed="rId3"/>
          <a:stretch>
            <a:fillRect/>
          </a:stretch>
        </p:blipFill>
        <p:spPr>
          <a:xfrm>
            <a:off x="3619690" y="4636258"/>
            <a:ext cx="5524310" cy="2194446"/>
          </a:xfrm>
          <a:prstGeom prst="rect">
            <a:avLst/>
          </a:prstGeom>
        </p:spPr>
      </p:pic>
    </p:spTree>
    <p:extLst>
      <p:ext uri="{BB962C8B-B14F-4D97-AF65-F5344CB8AC3E}">
        <p14:creationId xmlns:p14="http://schemas.microsoft.com/office/powerpoint/2010/main" val="37274683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132" y="-92122"/>
            <a:ext cx="8229600" cy="1143000"/>
          </a:xfrm>
        </p:spPr>
        <p:txBody>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Vision/Summary</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0" y="859809"/>
            <a:ext cx="9144000" cy="5998191"/>
          </a:xfrm>
        </p:spPr>
        <p:txBody>
          <a:bodyPr>
            <a:noAutofit/>
          </a:bodyPr>
          <a:lstStyle/>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Customize each Tiny Home to customer preferences for exterior and interior design</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Price Range 23,000 to 33,000 each</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Keep homes on wheels </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Use Sustainable construction materials </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Has advantage of meeting demand for Tiny Home construction in New Mexico</a:t>
            </a:r>
          </a:p>
          <a:p>
            <a:pPr>
              <a:buFont typeface="Wingdings" panose="05000000000000000000" pitchFamily="2" charset="2"/>
              <a:buChar char="Ø"/>
            </a:pPr>
            <a:endParaRPr lang="en-US" sz="2400"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Has advantage of transitioning existing construction trades to Green Design Principles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564440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517"/>
            <a:ext cx="4949388" cy="1189190"/>
          </a:xfrm>
        </p:spPr>
        <p:txBody>
          <a:bodyPr>
            <a:normAutofit fontScale="90000"/>
          </a:bodyPr>
          <a:lstStyle/>
          <a:p>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sz="3600" dirty="0" smtClean="0">
                <a:latin typeface="Times New Roman" panose="02020603050405020304" pitchFamily="18" charset="0"/>
                <a:cs typeface="Times New Roman" panose="02020603050405020304" pitchFamily="18" charset="0"/>
              </a:rPr>
              <a:t>Ladies and Gentleman, Thank you for your time today!</a:t>
            </a:r>
            <a:br>
              <a:rPr lang="en-US" sz="3600" dirty="0" smtClean="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
            </a:r>
            <a:br>
              <a:rPr lang="en-US" sz="3600" dirty="0">
                <a:latin typeface="Times New Roman" panose="02020603050405020304" pitchFamily="18" charset="0"/>
                <a:cs typeface="Times New Roman" panose="02020603050405020304" pitchFamily="18" charset="0"/>
              </a:rPr>
            </a:br>
            <a:r>
              <a:rPr lang="en-US" sz="3600" dirty="0">
                <a:latin typeface="Times New Roman" panose="02020603050405020304" pitchFamily="18" charset="0"/>
                <a:cs typeface="Times New Roman" panose="02020603050405020304" pitchFamily="18" charset="0"/>
              </a:rPr>
              <a:t>We seek your vote of confidence on this </a:t>
            </a:r>
            <a:r>
              <a:rPr lang="en-US" sz="3600" dirty="0" smtClean="0">
                <a:latin typeface="Times New Roman" panose="02020603050405020304" pitchFamily="18" charset="0"/>
                <a:cs typeface="Times New Roman" panose="02020603050405020304" pitchFamily="18" charset="0"/>
              </a:rPr>
              <a:t>initiative and hope that you will take it into consideration and support it.</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Contact </a:t>
            </a:r>
            <a:r>
              <a:rPr lang="en-US" sz="4000" b="1" dirty="0" smtClean="0">
                <a:latin typeface="Times New Roman" panose="02020603050405020304" pitchFamily="18" charset="0"/>
                <a:cs typeface="Times New Roman" panose="02020603050405020304" pitchFamily="18" charset="0"/>
                <a:hlinkClick r:id="rId2"/>
              </a:rPr>
              <a:t>David@davidboje.com</a:t>
            </a:r>
            <a:endParaRPr lang="en-US" sz="4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5406588" y="2801580"/>
            <a:ext cx="3583665" cy="854107"/>
          </a:xfrm>
          <a:prstGeom prst="rect">
            <a:avLst/>
          </a:prstGeom>
        </p:spPr>
      </p:pic>
      <p:pic>
        <p:nvPicPr>
          <p:cNvPr id="7" name="Picture 6"/>
          <p:cNvPicPr>
            <a:picLocks noChangeAspect="1"/>
          </p:cNvPicPr>
          <p:nvPr/>
        </p:nvPicPr>
        <p:blipFill>
          <a:blip r:embed="rId4"/>
          <a:stretch>
            <a:fillRect/>
          </a:stretch>
        </p:blipFill>
        <p:spPr>
          <a:xfrm>
            <a:off x="5718963" y="3944203"/>
            <a:ext cx="3425036" cy="2537877"/>
          </a:xfrm>
          <a:prstGeom prst="rect">
            <a:avLst/>
          </a:prstGeom>
        </p:spPr>
      </p:pic>
      <p:pic>
        <p:nvPicPr>
          <p:cNvPr id="8" name="Picture 7"/>
          <p:cNvPicPr>
            <a:picLocks noChangeAspect="1"/>
          </p:cNvPicPr>
          <p:nvPr/>
        </p:nvPicPr>
        <p:blipFill>
          <a:blip r:embed="rId5"/>
          <a:stretch>
            <a:fillRect/>
          </a:stretch>
        </p:blipFill>
        <p:spPr>
          <a:xfrm>
            <a:off x="5718962" y="253990"/>
            <a:ext cx="3425037" cy="2283358"/>
          </a:xfrm>
          <a:prstGeom prst="rect">
            <a:avLst/>
          </a:prstGeom>
        </p:spPr>
      </p:pic>
    </p:spTree>
    <p:extLst>
      <p:ext uri="{BB962C8B-B14F-4D97-AF65-F5344CB8AC3E}">
        <p14:creationId xmlns:p14="http://schemas.microsoft.com/office/powerpoint/2010/main" val="2665421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457200" y="61456"/>
            <a:ext cx="8229600" cy="1842000"/>
          </a:xfrm>
          <a:prstGeom prst="rect">
            <a:avLst/>
          </a:prstGeom>
          <a:noFill/>
          <a:ln>
            <a:noFill/>
          </a:ln>
        </p:spPr>
        <p:txBody>
          <a:bodyPr lIns="91425" tIns="45700" rIns="91425" bIns="45700" anchor="ctr" anchorCtr="0">
            <a:noAutofit/>
          </a:bodyPr>
          <a:lstStyle/>
          <a:p>
            <a:pPr marL="0" marR="0" lvl="0" indent="0" algn="ctr" rtl="0">
              <a:spcBef>
                <a:spcPts val="0"/>
              </a:spcBef>
              <a:buClr>
                <a:srgbClr val="3366FF"/>
              </a:buClr>
              <a:buSzPct val="25000"/>
              <a:buFont typeface="Arial"/>
              <a:buNone/>
            </a:pPr>
            <a:r>
              <a:rPr lang="en-US" sz="4400" b="1" i="0" u="none" strike="noStrike" cap="none" dirty="0">
                <a:solidFill>
                  <a:schemeClr val="accent2">
                    <a:lumMod val="75000"/>
                  </a:schemeClr>
                </a:solidFill>
                <a:latin typeface="Times New Roman" panose="02020603050405020304" pitchFamily="18" charset="0"/>
                <a:ea typeface="Arial"/>
                <a:cs typeface="Times New Roman" panose="02020603050405020304" pitchFamily="18" charset="0"/>
                <a:sym typeface="Arial"/>
              </a:rPr>
              <a:t>Low </a:t>
            </a:r>
            <a:r>
              <a:rPr lang="en-US" sz="4400" b="1" i="0" u="none" strike="noStrike" cap="none" dirty="0" smtClean="0">
                <a:solidFill>
                  <a:schemeClr val="accent2">
                    <a:lumMod val="75000"/>
                  </a:schemeClr>
                </a:solidFill>
                <a:latin typeface="Times New Roman" panose="02020603050405020304" pitchFamily="18" charset="0"/>
                <a:ea typeface="Arial"/>
                <a:cs typeface="Times New Roman" panose="02020603050405020304" pitchFamily="18" charset="0"/>
                <a:sym typeface="Arial"/>
              </a:rPr>
              <a:t>Cost NMSU Veterans </a:t>
            </a:r>
            <a:r>
              <a:rPr lang="en-US" b="1" dirty="0" smtClean="0">
                <a:solidFill>
                  <a:schemeClr val="accent2">
                    <a:lumMod val="75000"/>
                  </a:schemeClr>
                </a:solidFill>
                <a:latin typeface="Times New Roman" panose="02020603050405020304" pitchFamily="18" charset="0"/>
                <a:ea typeface="Arial"/>
                <a:cs typeface="Times New Roman" panose="02020603050405020304" pitchFamily="18" charset="0"/>
                <a:sym typeface="Arial"/>
              </a:rPr>
              <a:t>Village </a:t>
            </a:r>
            <a:r>
              <a:rPr lang="en-US" sz="4400" b="1" i="0" u="none" strike="noStrike" cap="none" dirty="0" smtClean="0">
                <a:solidFill>
                  <a:schemeClr val="accent2">
                    <a:lumMod val="75000"/>
                  </a:schemeClr>
                </a:solidFill>
                <a:latin typeface="Times New Roman" panose="02020603050405020304" pitchFamily="18" charset="0"/>
                <a:ea typeface="Arial"/>
                <a:cs typeface="Times New Roman" panose="02020603050405020304" pitchFamily="18" charset="0"/>
                <a:sym typeface="Arial"/>
              </a:rPr>
              <a:t>Project Teams</a:t>
            </a:r>
            <a:endParaRPr lang="en-US" sz="4400" b="1" i="0" u="none" strike="noStrike" cap="none" dirty="0">
              <a:solidFill>
                <a:schemeClr val="accent2">
                  <a:lumMod val="75000"/>
                </a:schemeClr>
              </a:solidFill>
              <a:latin typeface="Times New Roman" panose="02020603050405020304" pitchFamily="18" charset="0"/>
              <a:ea typeface="Arial"/>
              <a:cs typeface="Times New Roman" panose="02020603050405020304" pitchFamily="18" charset="0"/>
              <a:sym typeface="Arial"/>
            </a:endParaRPr>
          </a:p>
        </p:txBody>
      </p:sp>
      <p:sp>
        <p:nvSpPr>
          <p:cNvPr id="416" name="Shape 416"/>
          <p:cNvSpPr txBox="1">
            <a:spLocks noGrp="1"/>
          </p:cNvSpPr>
          <p:nvPr>
            <p:ph type="body" idx="1"/>
          </p:nvPr>
        </p:nvSpPr>
        <p:spPr>
          <a:xfrm>
            <a:off x="341194" y="1885654"/>
            <a:ext cx="8078942" cy="219142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rgbClr val="3366FF"/>
              </a:buClr>
              <a:buSzPct val="25000"/>
              <a:buFont typeface="Arial"/>
              <a:buNone/>
            </a:pPr>
            <a:r>
              <a:rPr lang="en-US" sz="2000" b="1" i="0" u="none" strike="noStrike" cap="none" dirty="0">
                <a:latin typeface="Times New Roman" panose="02020603050405020304" pitchFamily="18" charset="0"/>
                <a:ea typeface="Calibri"/>
                <a:cs typeface="Times New Roman" panose="02020603050405020304" pitchFamily="18" charset="0"/>
                <a:sym typeface="Calibri"/>
              </a:rPr>
              <a:t>Student </a:t>
            </a:r>
            <a:r>
              <a:rPr lang="en-US" sz="2000" b="1" i="0" u="none" strike="noStrike" cap="none" dirty="0" smtClean="0">
                <a:latin typeface="Times New Roman" panose="02020603050405020304" pitchFamily="18" charset="0"/>
                <a:ea typeface="Calibri"/>
                <a:cs typeface="Times New Roman" panose="02020603050405020304" pitchFamily="18" charset="0"/>
                <a:sym typeface="Calibri"/>
              </a:rPr>
              <a:t>Engineers Team: Supervisor – Shannon Reynolds</a:t>
            </a:r>
            <a:endParaRPr lang="en-US" sz="2000" b="1" i="0" u="none" strike="noStrike" cap="none" dirty="0">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560"/>
              </a:spcBef>
              <a:spcAft>
                <a:spcPts val="0"/>
              </a:spcAft>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Jennifer Lopez  					</a:t>
            </a:r>
            <a:r>
              <a:rPr lang="en-US" sz="1800"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N</a:t>
            </a:r>
            <a:r>
              <a:rPr lang="en-US" sz="1800" dirty="0" err="1">
                <a:latin typeface="Times New Roman" panose="02020603050405020304" pitchFamily="18" charset="0"/>
                <a:cs typeface="Times New Roman" panose="02020603050405020304" pitchFamily="18" charset="0"/>
              </a:rPr>
              <a:t>a</a:t>
            </a:r>
            <a:r>
              <a:rPr lang="en-US" sz="1800"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waf</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1800"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Alkhaldi</a:t>
            </a:r>
            <a:endPar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endParaRPr>
          </a:p>
          <a:p>
            <a:pPr marL="342900" marR="0" lvl="0" indent="-342900" algn="l" rtl="0">
              <a:spcBef>
                <a:spcPts val="560"/>
              </a:spcBef>
              <a:spcAft>
                <a:spcPts val="0"/>
              </a:spcAft>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Colton Woodruff				</a:t>
            </a:r>
            <a:r>
              <a:rPr lang="en-US" sz="18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        Paulina </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Orozco-Barraza  </a:t>
            </a:r>
          </a:p>
          <a:p>
            <a:pPr marL="342900" marR="0" lvl="0" indent="-342900" algn="l" rtl="0">
              <a:spcBef>
                <a:spcPts val="560"/>
              </a:spcBef>
              <a:spcAft>
                <a:spcPts val="0"/>
              </a:spcAft>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Clay Andrews					</a:t>
            </a:r>
            <a:r>
              <a:rPr lang="en-US" sz="18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        Robin </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Leos  </a:t>
            </a:r>
          </a:p>
          <a:p>
            <a:pPr marL="342900" marR="0" lvl="0" indent="-342900" algn="l" rtl="0">
              <a:spcBef>
                <a:spcPts val="560"/>
              </a:spcBef>
              <a:spcAft>
                <a:spcPts val="0"/>
              </a:spcAft>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Leslie Hathaway				</a:t>
            </a:r>
            <a:r>
              <a:rPr lang="en-US" sz="1800" b="0" i="0" u="none" strike="noStrike" cap="none" dirty="0" smtClean="0">
                <a:solidFill>
                  <a:schemeClr val="dk1"/>
                </a:solidFill>
                <a:latin typeface="Times New Roman" panose="02020603050405020304" pitchFamily="18" charset="0"/>
                <a:ea typeface="Calibri"/>
                <a:cs typeface="Times New Roman" panose="02020603050405020304" pitchFamily="18" charset="0"/>
                <a:sym typeface="Calibri"/>
              </a:rPr>
              <a:t>        Zack </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Robinson  </a:t>
            </a:r>
          </a:p>
          <a:p>
            <a:pPr marL="342900" marR="0" lvl="0" indent="-342900" algn="l" rtl="0">
              <a:spcBef>
                <a:spcPts val="560"/>
              </a:spcBef>
              <a:buClr>
                <a:schemeClr val="dk1"/>
              </a:buClr>
              <a:buSzPct val="25000"/>
              <a:buFont typeface="Arial"/>
              <a:buNone/>
            </a:pP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Mia Brandt						Omar </a:t>
            </a:r>
            <a:r>
              <a:rPr lang="en-US" sz="1800" b="0" i="0" u="none" strike="noStrike" cap="none" dirty="0" err="1">
                <a:solidFill>
                  <a:schemeClr val="dk1"/>
                </a:solidFill>
                <a:latin typeface="Times New Roman" panose="02020603050405020304" pitchFamily="18" charset="0"/>
                <a:ea typeface="Calibri"/>
                <a:cs typeface="Times New Roman" panose="02020603050405020304" pitchFamily="18" charset="0"/>
                <a:sym typeface="Calibri"/>
              </a:rPr>
              <a:t>Alajmi</a:t>
            </a:r>
            <a:r>
              <a:rPr lang="en-US" sz="1800" b="0" i="0" u="none" strike="noStrike" cap="none" dirty="0">
                <a:solidFill>
                  <a:schemeClr val="dk1"/>
                </a:solidFill>
                <a:latin typeface="Times New Roman" panose="02020603050405020304" pitchFamily="18" charset="0"/>
                <a:ea typeface="Calibri"/>
                <a:cs typeface="Times New Roman" panose="02020603050405020304" pitchFamily="18" charset="0"/>
                <a:sym typeface="Calibri"/>
              </a:rPr>
              <a:t>  </a:t>
            </a:r>
          </a:p>
        </p:txBody>
      </p:sp>
      <p:sp>
        <p:nvSpPr>
          <p:cNvPr id="5" name="Shape 416"/>
          <p:cNvSpPr txBox="1">
            <a:spLocks/>
          </p:cNvSpPr>
          <p:nvPr/>
        </p:nvSpPr>
        <p:spPr>
          <a:xfrm>
            <a:off x="286337" y="4526906"/>
            <a:ext cx="8078942" cy="2191429"/>
          </a:xfrm>
          <a:prstGeom prst="rect">
            <a:avLst/>
          </a:prstGeom>
          <a:noFill/>
          <a:ln>
            <a:noFill/>
          </a:ln>
        </p:spPr>
        <p:txBody>
          <a:bodyPr vert="horz" lIns="91425" tIns="45700" rIns="91425" bIns="45700"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Clr>
                <a:srgbClr val="3366FF"/>
              </a:buClr>
              <a:buSzPct val="25000"/>
              <a:buFont typeface="Arial"/>
              <a:buNone/>
            </a:pPr>
            <a:r>
              <a:rPr lang="en-US" sz="2000" b="1" dirty="0" smtClean="0">
                <a:latin typeface="Times New Roman" panose="02020603050405020304" pitchFamily="18" charset="0"/>
                <a:ea typeface="Calibri"/>
                <a:cs typeface="Times New Roman" panose="02020603050405020304" pitchFamily="18" charset="0"/>
                <a:sym typeface="Calibri"/>
              </a:rPr>
              <a:t>Business Students for Sustainability Team:</a:t>
            </a:r>
          </a:p>
          <a:p>
            <a:pPr>
              <a:spcBef>
                <a:spcPts val="0"/>
              </a:spcBef>
              <a:buClr>
                <a:srgbClr val="3366FF"/>
              </a:buClr>
              <a:buSzPct val="25000"/>
              <a:buFont typeface="Arial"/>
              <a:buNone/>
            </a:pPr>
            <a:r>
              <a:rPr lang="en-US" sz="2000" b="1" dirty="0" smtClean="0">
                <a:latin typeface="Times New Roman" panose="02020603050405020304" pitchFamily="18" charset="0"/>
                <a:ea typeface="Calibri"/>
                <a:cs typeface="Times New Roman" panose="02020603050405020304" pitchFamily="18" charset="0"/>
                <a:sym typeface="Calibri"/>
              </a:rPr>
              <a:t>Supervisor- David M. </a:t>
            </a:r>
            <a:r>
              <a:rPr lang="en-US" sz="2000" b="1" dirty="0" err="1" smtClean="0">
                <a:latin typeface="Times New Roman" panose="02020603050405020304" pitchFamily="18" charset="0"/>
                <a:ea typeface="Calibri"/>
                <a:cs typeface="Times New Roman" panose="02020603050405020304" pitchFamily="18" charset="0"/>
                <a:sym typeface="Calibri"/>
              </a:rPr>
              <a:t>Boje</a:t>
            </a:r>
            <a:endParaRPr lang="en-US" sz="2000" b="1" dirty="0" smtClean="0">
              <a:latin typeface="Times New Roman" panose="02020603050405020304" pitchFamily="18" charset="0"/>
              <a:ea typeface="Calibri"/>
              <a:cs typeface="Times New Roman" panose="02020603050405020304" pitchFamily="18" charset="0"/>
              <a:sym typeface="Calibri"/>
            </a:endParaRPr>
          </a:p>
          <a:p>
            <a:pPr marL="0" indent="0">
              <a:buNone/>
            </a:pPr>
            <a:r>
              <a:rPr lang="en-US" sz="1800" dirty="0" err="1" smtClean="0">
                <a:latin typeface="Times New Roman" panose="02020603050405020304" pitchFamily="18" charset="0"/>
                <a:cs typeface="Times New Roman" panose="02020603050405020304" pitchFamily="18" charset="0"/>
              </a:rPr>
              <a:t>Sweata</a:t>
            </a:r>
            <a:r>
              <a:rPr lang="en-US" sz="1800" dirty="0" smtClean="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Lal</a:t>
            </a:r>
          </a:p>
          <a:p>
            <a:pPr marL="0" indent="0">
              <a:buNone/>
            </a:pPr>
            <a:r>
              <a:rPr lang="en-US" sz="1800" dirty="0">
                <a:latin typeface="Times New Roman" panose="02020603050405020304" pitchFamily="18" charset="0"/>
                <a:cs typeface="Times New Roman" panose="02020603050405020304" pitchFamily="18" charset="0"/>
              </a:rPr>
              <a:t>Samuel Buckingham</a:t>
            </a:r>
          </a:p>
          <a:p>
            <a:pPr marL="0" indent="0">
              <a:buNone/>
            </a:pPr>
            <a:r>
              <a:rPr lang="en-US" sz="1800" dirty="0">
                <a:latin typeface="Times New Roman" panose="02020603050405020304" pitchFamily="18" charset="0"/>
                <a:cs typeface="Times New Roman" panose="02020603050405020304" pitchFamily="18" charset="0"/>
              </a:rPr>
              <a:t>Sultan </a:t>
            </a:r>
            <a:r>
              <a:rPr lang="en-US" sz="1800" dirty="0" err="1" smtClean="0">
                <a:latin typeface="Times New Roman" panose="02020603050405020304" pitchFamily="18" charset="0"/>
                <a:cs typeface="Times New Roman" panose="02020603050405020304" pitchFamily="18" charset="0"/>
              </a:rPr>
              <a:t>Almajroub</a:t>
            </a:r>
            <a:endParaRPr lang="en-US" sz="1800" dirty="0" smtClean="0">
              <a:latin typeface="Times New Roman" panose="02020603050405020304" pitchFamily="18" charset="0"/>
              <a:cs typeface="Times New Roman" panose="02020603050405020304" pitchFamily="18" charset="0"/>
            </a:endParaRPr>
          </a:p>
          <a:p>
            <a:pPr marL="0" indent="0">
              <a:buNone/>
            </a:pPr>
            <a:endParaRPr lang="en-US" sz="1800" dirty="0">
              <a:latin typeface="Times New Roman" panose="02020603050405020304" pitchFamily="18" charset="0"/>
              <a:cs typeface="Times New Roman" panose="02020603050405020304" pitchFamily="18" charset="0"/>
            </a:endParaRPr>
          </a:p>
          <a:p>
            <a:pPr>
              <a:spcBef>
                <a:spcPts val="560"/>
              </a:spcBef>
              <a:buClr>
                <a:schemeClr val="dk1"/>
              </a:buClr>
              <a:buSzPct val="25000"/>
              <a:buFont typeface="Arial"/>
              <a:buNone/>
            </a:pPr>
            <a:endParaRPr lang="en-US" sz="1800" dirty="0">
              <a:solidFill>
                <a:schemeClr val="dk1"/>
              </a:solidFill>
              <a:latin typeface="Times New Roman" panose="02020603050405020304" pitchFamily="18" charset="0"/>
              <a:ea typeface="Calibri"/>
              <a:cs typeface="Times New Roman" panose="02020603050405020304" pitchFamily="18" charset="0"/>
              <a:sym typeface="Calibri"/>
            </a:endParaRPr>
          </a:p>
        </p:txBody>
      </p:sp>
      <p:pic>
        <p:nvPicPr>
          <p:cNvPr id="6" name="Shape 437"/>
          <p:cNvPicPr preferRelativeResize="0"/>
          <p:nvPr/>
        </p:nvPicPr>
        <p:blipFill>
          <a:blip r:embed="rId3">
            <a:alphaModFix/>
          </a:blip>
          <a:stretch>
            <a:fillRect/>
          </a:stretch>
        </p:blipFill>
        <p:spPr>
          <a:xfrm>
            <a:off x="6346208" y="4526906"/>
            <a:ext cx="2688609" cy="2219923"/>
          </a:xfrm>
          <a:prstGeom prst="rect">
            <a:avLst/>
          </a:prstGeom>
          <a:noFill/>
          <a:ln>
            <a:noFill/>
          </a:ln>
        </p:spPr>
      </p:pic>
    </p:spTree>
    <p:extLst>
      <p:ext uri="{BB962C8B-B14F-4D97-AF65-F5344CB8AC3E}">
        <p14:creationId xmlns:p14="http://schemas.microsoft.com/office/powerpoint/2010/main" val="49170025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3695"/>
            <a:ext cx="4694830" cy="1143000"/>
          </a:xfrm>
        </p:spPr>
        <p:txBody>
          <a:bodyPr>
            <a:noAutofit/>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Table of Contents</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6339" y="1755386"/>
            <a:ext cx="7048499" cy="4876194"/>
          </a:xfrm>
        </p:spPr>
        <p:txBody>
          <a:bodyPr>
            <a:normAutofit fontScale="92500" lnSpcReduction="20000"/>
          </a:bodyPr>
          <a:lstStyle/>
          <a:p>
            <a:r>
              <a:rPr lang="en-US" sz="3400" dirty="0" smtClean="0">
                <a:latin typeface="Times New Roman" panose="02020603050405020304" pitchFamily="18" charset="0"/>
                <a:cs typeface="Times New Roman" panose="02020603050405020304" pitchFamily="18" charset="0"/>
              </a:rPr>
              <a:t>Executive Summary </a:t>
            </a:r>
          </a:p>
          <a:p>
            <a:r>
              <a:rPr lang="en-US" sz="3400" dirty="0" smtClean="0">
                <a:latin typeface="Times New Roman" panose="02020603050405020304" pitchFamily="18" charset="0"/>
                <a:cs typeface="Times New Roman" panose="02020603050405020304" pitchFamily="18" charset="0"/>
              </a:rPr>
              <a:t>Mission Statement</a:t>
            </a:r>
          </a:p>
          <a:p>
            <a:r>
              <a:rPr lang="en-US" sz="3400" dirty="0" smtClean="0">
                <a:latin typeface="Times New Roman" panose="02020603050405020304" pitchFamily="18" charset="0"/>
                <a:cs typeface="Times New Roman" panose="02020603050405020304" pitchFamily="18" charset="0"/>
              </a:rPr>
              <a:t>Product Description</a:t>
            </a:r>
          </a:p>
          <a:p>
            <a:r>
              <a:rPr lang="en-US" sz="3400" dirty="0" smtClean="0">
                <a:latin typeface="Times New Roman" panose="02020603050405020304" pitchFamily="18" charset="0"/>
                <a:cs typeface="Times New Roman" panose="02020603050405020304" pitchFamily="18" charset="0"/>
              </a:rPr>
              <a:t>Marketing Plan</a:t>
            </a:r>
          </a:p>
          <a:p>
            <a:r>
              <a:rPr lang="en-US" sz="3400" dirty="0" smtClean="0">
                <a:latin typeface="Times New Roman" panose="02020603050405020304" pitchFamily="18" charset="0"/>
                <a:cs typeface="Times New Roman" panose="02020603050405020304" pitchFamily="18" charset="0"/>
              </a:rPr>
              <a:t>Market Analysis</a:t>
            </a:r>
          </a:p>
          <a:p>
            <a:r>
              <a:rPr lang="en-US" sz="3400" dirty="0" smtClean="0">
                <a:latin typeface="Times New Roman" panose="02020603050405020304" pitchFamily="18" charset="0"/>
                <a:cs typeface="Times New Roman" panose="02020603050405020304" pitchFamily="18" charset="0"/>
              </a:rPr>
              <a:t>Customer Analysis</a:t>
            </a:r>
          </a:p>
          <a:p>
            <a:r>
              <a:rPr lang="en-US" sz="3400" dirty="0" smtClean="0">
                <a:latin typeface="Times New Roman" panose="02020603050405020304" pitchFamily="18" charset="0"/>
                <a:cs typeface="Times New Roman" panose="02020603050405020304" pitchFamily="18" charset="0"/>
              </a:rPr>
              <a:t>Competitor Analysis</a:t>
            </a:r>
          </a:p>
          <a:p>
            <a:r>
              <a:rPr lang="en-US" sz="3400" dirty="0" smtClean="0">
                <a:latin typeface="Times New Roman" panose="02020603050405020304" pitchFamily="18" charset="0"/>
                <a:cs typeface="Times New Roman" panose="02020603050405020304" pitchFamily="18" charset="0"/>
              </a:rPr>
              <a:t>Financial Projections</a:t>
            </a:r>
          </a:p>
          <a:p>
            <a:r>
              <a:rPr lang="en-US" sz="3400" dirty="0" smtClean="0">
                <a:latin typeface="Times New Roman" panose="02020603050405020304" pitchFamily="18" charset="0"/>
                <a:cs typeface="Times New Roman" panose="02020603050405020304" pitchFamily="18" charset="0"/>
              </a:rPr>
              <a:t>Micro-Enterprises Powered by Veterans</a:t>
            </a:r>
          </a:p>
          <a:p>
            <a:r>
              <a:rPr lang="en-US" sz="3400" dirty="0">
                <a:latin typeface="Times New Roman" panose="02020603050405020304" pitchFamily="18" charset="0"/>
                <a:cs typeface="Times New Roman" panose="02020603050405020304" pitchFamily="18" charset="0"/>
              </a:rPr>
              <a:t>Summary</a:t>
            </a:r>
          </a:p>
          <a:p>
            <a:endParaRPr lang="en-US" sz="3400" dirty="0" smtClean="0">
              <a:latin typeface="Times New Roman" panose="02020603050405020304" pitchFamily="18" charset="0"/>
              <a:cs typeface="Times New Roman" panose="02020603050405020304" pitchFamily="18" charset="0"/>
            </a:endParaRPr>
          </a:p>
          <a:p>
            <a:endParaRPr lang="en-US" dirty="0"/>
          </a:p>
        </p:txBody>
      </p:sp>
      <p:pic>
        <p:nvPicPr>
          <p:cNvPr id="5" name="Picture 4"/>
          <p:cNvPicPr>
            <a:picLocks noChangeAspect="1"/>
          </p:cNvPicPr>
          <p:nvPr/>
        </p:nvPicPr>
        <p:blipFill>
          <a:blip r:embed="rId2"/>
          <a:stretch>
            <a:fillRect/>
          </a:stretch>
        </p:blipFill>
        <p:spPr>
          <a:xfrm>
            <a:off x="7154838" y="4518633"/>
            <a:ext cx="1989161" cy="2284084"/>
          </a:xfrm>
          <a:prstGeom prst="rect">
            <a:avLst/>
          </a:prstGeom>
        </p:spPr>
      </p:pic>
      <p:pic>
        <p:nvPicPr>
          <p:cNvPr id="6" name="Picture 5"/>
          <p:cNvPicPr>
            <a:picLocks noChangeAspect="1"/>
          </p:cNvPicPr>
          <p:nvPr/>
        </p:nvPicPr>
        <p:blipFill>
          <a:blip r:embed="rId3"/>
          <a:stretch>
            <a:fillRect/>
          </a:stretch>
        </p:blipFill>
        <p:spPr>
          <a:xfrm>
            <a:off x="5261211" y="51156"/>
            <a:ext cx="3787254" cy="2651078"/>
          </a:xfrm>
          <a:prstGeom prst="rect">
            <a:avLst/>
          </a:prstGeom>
        </p:spPr>
      </p:pic>
    </p:spTree>
    <p:extLst>
      <p:ext uri="{BB962C8B-B14F-4D97-AF65-F5344CB8AC3E}">
        <p14:creationId xmlns:p14="http://schemas.microsoft.com/office/powerpoint/2010/main" val="314410876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Executive Summary:</a:t>
            </a:r>
            <a:br>
              <a:rPr lang="en-US" b="1" dirty="0" smtClean="0">
                <a:solidFill>
                  <a:schemeClr val="accent2">
                    <a:lumMod val="75000"/>
                  </a:schemeClr>
                </a:solidFill>
                <a:latin typeface="Times New Roman" panose="02020603050405020304" pitchFamily="18" charset="0"/>
                <a:cs typeface="Times New Roman" panose="02020603050405020304" pitchFamily="18" charset="0"/>
              </a:rPr>
            </a:br>
            <a:r>
              <a:rPr lang="en-US" b="1" dirty="0" smtClean="0">
                <a:solidFill>
                  <a:schemeClr val="accent2">
                    <a:lumMod val="75000"/>
                  </a:schemeClr>
                </a:solidFill>
                <a:latin typeface="Times New Roman" panose="02020603050405020304" pitchFamily="18" charset="0"/>
                <a:cs typeface="Times New Roman" panose="02020603050405020304" pitchFamily="18" charset="0"/>
              </a:rPr>
              <a:t>Our Aim Today</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dirty="0" smtClean="0">
                <a:latin typeface="Times New Roman" panose="02020603050405020304" pitchFamily="18" charset="0"/>
                <a:cs typeface="Times New Roman" panose="02020603050405020304" pitchFamily="18" charset="0"/>
              </a:rPr>
              <a:t>We seek a vote of confidence for our vision: VETERANS’ ECO</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VILLAGE</a:t>
            </a:r>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They are not RVs, they are Tiny Homes with Green construction in an ecological village.</a:t>
            </a:r>
          </a:p>
          <a:p>
            <a:pPr marL="0" indent="0">
              <a:buNone/>
            </a:pPr>
            <a:endParaRPr lang="en-US" dirty="0"/>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5364441" y="4083406"/>
            <a:ext cx="2667028" cy="1160157"/>
          </a:xfrm>
          <a:prstGeom prst="rect">
            <a:avLst/>
          </a:prstGeom>
        </p:spPr>
      </p:pic>
      <p:pic>
        <p:nvPicPr>
          <p:cNvPr id="5" name="Picture 4"/>
          <p:cNvPicPr>
            <a:picLocks noChangeAspect="1"/>
          </p:cNvPicPr>
          <p:nvPr/>
        </p:nvPicPr>
        <p:blipFill>
          <a:blip r:embed="rId3"/>
          <a:stretch>
            <a:fillRect/>
          </a:stretch>
        </p:blipFill>
        <p:spPr>
          <a:xfrm>
            <a:off x="0" y="5677469"/>
            <a:ext cx="9144000" cy="1180531"/>
          </a:xfrm>
          <a:prstGeom prst="rect">
            <a:avLst/>
          </a:prstGeom>
        </p:spPr>
      </p:pic>
      <p:pic>
        <p:nvPicPr>
          <p:cNvPr id="6" name="Picture 5"/>
          <p:cNvPicPr>
            <a:picLocks noChangeAspect="1"/>
          </p:cNvPicPr>
          <p:nvPr/>
        </p:nvPicPr>
        <p:blipFill>
          <a:blip r:embed="rId4"/>
          <a:stretch>
            <a:fillRect/>
          </a:stretch>
        </p:blipFill>
        <p:spPr>
          <a:xfrm>
            <a:off x="457200" y="3922457"/>
            <a:ext cx="3787937" cy="1482056"/>
          </a:xfrm>
          <a:prstGeom prst="rect">
            <a:avLst/>
          </a:prstGeom>
        </p:spPr>
      </p:pic>
      <p:pic>
        <p:nvPicPr>
          <p:cNvPr id="7" name="Picture 6"/>
          <p:cNvPicPr>
            <a:picLocks noChangeAspect="1"/>
          </p:cNvPicPr>
          <p:nvPr/>
        </p:nvPicPr>
        <p:blipFill>
          <a:blip r:embed="rId5"/>
          <a:stretch>
            <a:fillRect/>
          </a:stretch>
        </p:blipFill>
        <p:spPr>
          <a:xfrm>
            <a:off x="457199" y="0"/>
            <a:ext cx="1393581" cy="1600200"/>
          </a:xfrm>
          <a:prstGeom prst="rect">
            <a:avLst/>
          </a:prstGeom>
        </p:spPr>
      </p:pic>
    </p:spTree>
    <p:extLst>
      <p:ext uri="{BB962C8B-B14F-4D97-AF65-F5344CB8AC3E}">
        <p14:creationId xmlns:p14="http://schemas.microsoft.com/office/powerpoint/2010/main" val="70278684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03400"/>
            <a:ext cx="8383137" cy="4626591"/>
          </a:xfrm>
        </p:spPr>
        <p:txBody>
          <a:bodyPr>
            <a:normAutofit fontScale="92500" lnSpcReduction="10000"/>
          </a:bodyPr>
          <a:lstStyle/>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78% of Tiny House people own their home, compared to 65% of homeowners of traditional homes. </a:t>
            </a:r>
          </a:p>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Average Tiny </a:t>
            </a:r>
            <a:r>
              <a:rPr lang="en-US" sz="2400" dirty="0">
                <a:latin typeface="Times New Roman" panose="02020603050405020304" pitchFamily="18" charset="0"/>
                <a:cs typeface="Times New Roman" panose="02020603050405020304" pitchFamily="18" charset="0"/>
              </a:rPr>
              <a:t>H</a:t>
            </a:r>
            <a:r>
              <a:rPr lang="en-US" sz="2400" dirty="0" smtClean="0">
                <a:latin typeface="Times New Roman" panose="02020603050405020304" pitchFamily="18" charset="0"/>
                <a:cs typeface="Times New Roman" panose="02020603050405020304" pitchFamily="18" charset="0"/>
              </a:rPr>
              <a:t>ouse is 186 </a:t>
            </a:r>
            <a:r>
              <a:rPr lang="en-US" sz="2400" dirty="0" err="1" smtClean="0">
                <a:latin typeface="Times New Roman" panose="02020603050405020304" pitchFamily="18" charset="0"/>
                <a:cs typeface="Times New Roman" panose="02020603050405020304" pitchFamily="18" charset="0"/>
              </a:rPr>
              <a:t>sq</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ft</a:t>
            </a:r>
            <a:r>
              <a:rPr lang="en-US" sz="2400" dirty="0" smtClean="0">
                <a:latin typeface="Times New Roman" panose="02020603050405020304" pitchFamily="18" charset="0"/>
                <a:cs typeface="Times New Roman" panose="02020603050405020304" pitchFamily="18" charset="0"/>
              </a:rPr>
              <a:t> while a standard house takes up nearly 2100 </a:t>
            </a:r>
            <a:r>
              <a:rPr lang="en-US" sz="2400" dirty="0" err="1" smtClean="0">
                <a:latin typeface="Times New Roman" panose="02020603050405020304" pitchFamily="18" charset="0"/>
                <a:cs typeface="Times New Roman" panose="02020603050405020304" pitchFamily="18" charset="0"/>
              </a:rPr>
              <a:t>sq</a:t>
            </a:r>
            <a:r>
              <a:rPr lang="en-US" sz="2400" dirty="0" smtClean="0">
                <a:latin typeface="Times New Roman" panose="02020603050405020304" pitchFamily="18" charset="0"/>
                <a:cs typeface="Times New Roman" panose="02020603050405020304" pitchFamily="18" charset="0"/>
              </a:rPr>
              <a:t>/ft. </a:t>
            </a:r>
          </a:p>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Average cost to build a Tiny House: $23,000</a:t>
            </a:r>
          </a:p>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89% of Tiny House people have less credit card debt than the Average American. </a:t>
            </a:r>
          </a:p>
          <a:p>
            <a:pPr>
              <a:lnSpc>
                <a:spcPct val="150000"/>
              </a:lnSpc>
              <a:buFont typeface="Wingdings" panose="05000000000000000000" pitchFamily="2" charset="2"/>
              <a:buChar char="Ø"/>
            </a:pPr>
            <a:r>
              <a:rPr lang="en-US" sz="2400" dirty="0" smtClean="0">
                <a:latin typeface="Times New Roman" panose="02020603050405020304" pitchFamily="18" charset="0"/>
                <a:cs typeface="Times New Roman" panose="02020603050405020304" pitchFamily="18" charset="0"/>
              </a:rPr>
              <a:t>55% of Tiny House people have more savings than the average American (</a:t>
            </a:r>
            <a:r>
              <a:rPr lang="en-US" sz="2400" dirty="0" err="1" smtClean="0">
                <a:latin typeface="Times New Roman" panose="02020603050405020304" pitchFamily="18" charset="0"/>
                <a:cs typeface="Times New Roman" panose="02020603050405020304" pitchFamily="18" charset="0"/>
              </a:rPr>
              <a:t>i.e</a:t>
            </a:r>
            <a:r>
              <a:rPr lang="en-US" sz="2400" dirty="0" smtClean="0">
                <a:latin typeface="Times New Roman" panose="02020603050405020304" pitchFamily="18" charset="0"/>
                <a:cs typeface="Times New Roman" panose="02020603050405020304" pitchFamily="18" charset="0"/>
              </a:rPr>
              <a:t> average of $10, 972 in the bank).</a:t>
            </a:r>
          </a:p>
          <a:p>
            <a:pPr>
              <a:lnSpc>
                <a:spcPct val="150000"/>
              </a:lnSpc>
            </a:pPr>
            <a:endParaRPr lang="en-US" dirty="0" smtClean="0">
              <a:latin typeface="Times New Roman" panose="02020603050405020304" pitchFamily="18" charset="0"/>
              <a:cs typeface="Times New Roman" panose="02020603050405020304" pitchFamily="18" charset="0"/>
            </a:endParaRPr>
          </a:p>
          <a:p>
            <a:endParaRPr lang="en-US" dirty="0"/>
          </a:p>
        </p:txBody>
      </p:sp>
      <p:sp>
        <p:nvSpPr>
          <p:cNvPr id="4" name="Rectangle 3"/>
          <p:cNvSpPr/>
          <p:nvPr/>
        </p:nvSpPr>
        <p:spPr>
          <a:xfrm>
            <a:off x="259308" y="450924"/>
            <a:ext cx="5410985" cy="769441"/>
          </a:xfrm>
          <a:prstGeom prst="rect">
            <a:avLst/>
          </a:prstGeom>
        </p:spPr>
        <p:txBody>
          <a:bodyPr wrap="square">
            <a:spAutoFit/>
          </a:bodyPr>
          <a:lstStyle/>
          <a:p>
            <a:r>
              <a:rPr lang="en-US" sz="4400" b="1" dirty="0" smtClean="0">
                <a:solidFill>
                  <a:schemeClr val="accent2">
                    <a:lumMod val="75000"/>
                  </a:schemeClr>
                </a:solidFill>
                <a:latin typeface="Times New Roman" panose="02020603050405020304" pitchFamily="18" charset="0"/>
                <a:cs typeface="Times New Roman" panose="02020603050405020304" pitchFamily="18" charset="0"/>
              </a:rPr>
              <a:t>Customer Analysis</a:t>
            </a:r>
            <a:endParaRPr lang="en-US" sz="4400" b="1" dirty="0">
              <a:solidFill>
                <a:schemeClr val="accent2">
                  <a:lumMod val="75000"/>
                </a:schemeClr>
              </a:solidFill>
            </a:endParaRPr>
          </a:p>
        </p:txBody>
      </p:sp>
      <p:pic>
        <p:nvPicPr>
          <p:cNvPr id="2" name="Picture 1"/>
          <p:cNvPicPr>
            <a:picLocks noChangeAspect="1"/>
          </p:cNvPicPr>
          <p:nvPr/>
        </p:nvPicPr>
        <p:blipFill>
          <a:blip r:embed="rId2"/>
          <a:stretch>
            <a:fillRect/>
          </a:stretch>
        </p:blipFill>
        <p:spPr>
          <a:xfrm>
            <a:off x="7556244" y="9734"/>
            <a:ext cx="1388868" cy="1851824"/>
          </a:xfrm>
          <a:prstGeom prst="rect">
            <a:avLst/>
          </a:prstGeom>
        </p:spPr>
      </p:pic>
      <p:pic>
        <p:nvPicPr>
          <p:cNvPr id="5" name="Picture 4"/>
          <p:cNvPicPr>
            <a:picLocks noChangeAspect="1"/>
          </p:cNvPicPr>
          <p:nvPr/>
        </p:nvPicPr>
        <p:blipFill>
          <a:blip r:embed="rId3"/>
          <a:stretch>
            <a:fillRect/>
          </a:stretch>
        </p:blipFill>
        <p:spPr>
          <a:xfrm>
            <a:off x="5827594" y="9734"/>
            <a:ext cx="1728650" cy="1728650"/>
          </a:xfrm>
          <a:prstGeom prst="rect">
            <a:avLst/>
          </a:prstGeom>
        </p:spPr>
      </p:pic>
    </p:spTree>
    <p:extLst>
      <p:ext uri="{BB962C8B-B14F-4D97-AF65-F5344CB8AC3E}">
        <p14:creationId xmlns:p14="http://schemas.microsoft.com/office/powerpoint/2010/main" val="15941131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We use HUD codes, </a:t>
            </a:r>
            <a:r>
              <a:rPr lang="en-US" b="1" u="sng" dirty="0" smtClean="0">
                <a:solidFill>
                  <a:schemeClr val="accent2">
                    <a:lumMod val="75000"/>
                  </a:schemeClr>
                </a:solidFill>
                <a:latin typeface="Times New Roman" panose="02020603050405020304" pitchFamily="18" charset="0"/>
                <a:cs typeface="Times New Roman" panose="02020603050405020304" pitchFamily="18" charset="0"/>
              </a:rPr>
              <a:t>NOT</a:t>
            </a:r>
            <a:r>
              <a:rPr lang="en-US" b="1" dirty="0" smtClean="0">
                <a:solidFill>
                  <a:schemeClr val="accent2">
                    <a:lumMod val="75000"/>
                  </a:schemeClr>
                </a:solidFill>
                <a:latin typeface="Times New Roman" panose="02020603050405020304" pitchFamily="18" charset="0"/>
                <a:cs typeface="Times New Roman" panose="02020603050405020304" pitchFamily="18" charset="0"/>
              </a:rPr>
              <a:t> RV codes</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8594" y="1434698"/>
            <a:ext cx="8086068" cy="1814857"/>
          </a:xfrm>
        </p:spPr>
        <p:txBody>
          <a:bodyPr>
            <a:normAutofit fontScale="92500" lnSpcReduction="10000"/>
          </a:bodyPr>
          <a:lstStyle/>
          <a:p>
            <a:pPr marL="0" indent="0">
              <a:buNone/>
            </a:pPr>
            <a:r>
              <a:rPr lang="en-US" dirty="0" smtClean="0">
                <a:latin typeface="Times New Roman" panose="02020603050405020304" pitchFamily="18" charset="0"/>
                <a:cs typeface="Times New Roman" panose="02020603050405020304" pitchFamily="18" charset="0"/>
              </a:rPr>
              <a:t>Definition of a Tiny House - </a:t>
            </a:r>
            <a:r>
              <a:rPr lang="en-US" i="1" dirty="0" smtClean="0">
                <a:latin typeface="Times New Roman" panose="02020603050405020304" pitchFamily="18" charset="0"/>
                <a:cs typeface="Times New Roman" panose="02020603050405020304" pitchFamily="18" charset="0"/>
              </a:rPr>
              <a:t>Tiny </a:t>
            </a:r>
            <a:r>
              <a:rPr lang="en-US" i="1" dirty="0">
                <a:latin typeface="Times New Roman" panose="02020603050405020304" pitchFamily="18" charset="0"/>
                <a:cs typeface="Times New Roman" panose="02020603050405020304" pitchFamily="18" charset="0"/>
              </a:rPr>
              <a:t>H</a:t>
            </a:r>
            <a:r>
              <a:rPr lang="en-US" i="1" dirty="0" smtClean="0">
                <a:latin typeface="Times New Roman" panose="02020603050405020304" pitchFamily="18" charset="0"/>
                <a:cs typeface="Times New Roman" panose="02020603050405020304" pitchFamily="18" charset="0"/>
              </a:rPr>
              <a:t>ouses</a:t>
            </a:r>
            <a:r>
              <a:rPr lang="en-US" i="1" dirty="0">
                <a:latin typeface="Times New Roman" panose="02020603050405020304" pitchFamily="18" charset="0"/>
                <a:cs typeface="Times New Roman" panose="02020603050405020304" pitchFamily="18" charset="0"/>
              </a:rPr>
              <a:t> differ from existing </a:t>
            </a:r>
            <a:r>
              <a:rPr lang="en-US" i="1" dirty="0" smtClean="0">
                <a:latin typeface="Times New Roman" panose="02020603050405020304" pitchFamily="18" charset="0"/>
                <a:cs typeface="Times New Roman" panose="02020603050405020304" pitchFamily="18" charset="0"/>
              </a:rPr>
              <a:t>classifications </a:t>
            </a:r>
            <a:r>
              <a:rPr lang="en-US" i="1" dirty="0">
                <a:latin typeface="Times New Roman" panose="02020603050405020304" pitchFamily="18" charset="0"/>
                <a:cs typeface="Times New Roman" panose="02020603050405020304" pitchFamily="18" charset="0"/>
              </a:rPr>
              <a:t>of recreational vehicles, manufactured housing, and homes on permanent foundations. </a:t>
            </a:r>
          </a:p>
        </p:txBody>
      </p:sp>
      <p:pic>
        <p:nvPicPr>
          <p:cNvPr id="4" name="Picture 3"/>
          <p:cNvPicPr>
            <a:picLocks noChangeAspect="1"/>
          </p:cNvPicPr>
          <p:nvPr/>
        </p:nvPicPr>
        <p:blipFill>
          <a:blip r:embed="rId3"/>
          <a:stretch>
            <a:fillRect/>
          </a:stretch>
        </p:blipFill>
        <p:spPr>
          <a:xfrm>
            <a:off x="4490112" y="3755408"/>
            <a:ext cx="4653887" cy="3102591"/>
          </a:xfrm>
          <a:prstGeom prst="rect">
            <a:avLst/>
          </a:prstGeom>
        </p:spPr>
      </p:pic>
      <p:pic>
        <p:nvPicPr>
          <p:cNvPr id="5" name="Picture 4"/>
          <p:cNvPicPr>
            <a:picLocks noChangeAspect="1"/>
          </p:cNvPicPr>
          <p:nvPr/>
        </p:nvPicPr>
        <p:blipFill>
          <a:blip r:embed="rId4"/>
          <a:stretch>
            <a:fillRect/>
          </a:stretch>
        </p:blipFill>
        <p:spPr>
          <a:xfrm>
            <a:off x="0" y="3755410"/>
            <a:ext cx="4413894" cy="3102590"/>
          </a:xfrm>
          <a:prstGeom prst="rect">
            <a:avLst/>
          </a:prstGeom>
        </p:spPr>
      </p:pic>
    </p:spTree>
    <p:extLst>
      <p:ext uri="{BB962C8B-B14F-4D97-AF65-F5344CB8AC3E}">
        <p14:creationId xmlns:p14="http://schemas.microsoft.com/office/powerpoint/2010/main" val="26215801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718"/>
            <a:ext cx="9143999" cy="1241946"/>
          </a:xfrm>
        </p:spPr>
        <p:txBody>
          <a:bodyPr>
            <a:noAutofit/>
          </a:bodyPr>
          <a:lstStyle/>
          <a:p>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smtClean="0">
                <a:solidFill>
                  <a:schemeClr val="accent2">
                    <a:lumMod val="75000"/>
                  </a:schemeClr>
                </a:solidFill>
                <a:latin typeface="Times New Roman" panose="02020603050405020304" pitchFamily="18" charset="0"/>
                <a:cs typeface="Times New Roman" panose="02020603050405020304" pitchFamily="18" charset="0"/>
              </a:rPr>
              <a:t>Executive Summary -  An Overview of Business Plan</a:t>
            </a:r>
            <a:br>
              <a:rPr lang="en-US" b="1" dirty="0" smtClean="0">
                <a:solidFill>
                  <a:schemeClr val="accent2">
                    <a:lumMod val="75000"/>
                  </a:schemeClr>
                </a:solidFill>
                <a:latin typeface="Times New Roman" panose="02020603050405020304" pitchFamily="18" charset="0"/>
                <a:cs typeface="Times New Roman" panose="02020603050405020304" pitchFamily="18" charset="0"/>
              </a:rPr>
            </a:br>
            <a:endParaRPr lang="en-US"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263478" y="2687076"/>
            <a:ext cx="3107519" cy="2753449"/>
          </a:xfrm>
          <a:prstGeom prst="rect">
            <a:avLst/>
          </a:prstGeom>
        </p:spPr>
      </p:pic>
      <p:sp>
        <p:nvSpPr>
          <p:cNvPr id="3" name="Rectangle 2"/>
          <p:cNvSpPr/>
          <p:nvPr/>
        </p:nvSpPr>
        <p:spPr>
          <a:xfrm>
            <a:off x="0" y="6396335"/>
            <a:ext cx="4739759"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hlinkClick r:id="rId3"/>
              </a:rPr>
              <a:t>https://www.f6s.com/profile/1050640/</a:t>
            </a:r>
            <a:r>
              <a:rPr lang="en-US" sz="2000" dirty="0" smtClean="0">
                <a:latin typeface="Times New Roman" panose="02020603050405020304" pitchFamily="18" charset="0"/>
                <a:cs typeface="Times New Roman" panose="02020603050405020304" pitchFamily="18" charset="0"/>
                <a:hlinkClick r:id="rId3"/>
              </a:rPr>
              <a:t>about</a:t>
            </a:r>
            <a:r>
              <a:rPr lang="en-US"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6" name="Rectangle 5"/>
          <p:cNvSpPr/>
          <p:nvPr/>
        </p:nvSpPr>
        <p:spPr>
          <a:xfrm>
            <a:off x="0" y="5514237"/>
            <a:ext cx="8686799" cy="954107"/>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PORTLAND CITY COUNCIL gave </a:t>
            </a:r>
            <a:r>
              <a:rPr lang="en-US" dirty="0" smtClean="0">
                <a:latin typeface="Times New Roman" panose="02020603050405020304" pitchFamily="18" charset="0"/>
                <a:cs typeface="Times New Roman" panose="02020603050405020304" pitchFamily="18" charset="0"/>
              </a:rPr>
              <a:t>a thumbs </a:t>
            </a:r>
            <a:r>
              <a:rPr lang="en-US" dirty="0">
                <a:latin typeface="Times New Roman" panose="02020603050405020304" pitchFamily="18" charset="0"/>
                <a:cs typeface="Times New Roman" panose="02020603050405020304" pitchFamily="18" charset="0"/>
              </a:rPr>
              <a:t>up to TINY HOUSES </a:t>
            </a:r>
            <a:r>
              <a:rPr lang="en-US" dirty="0" smtClean="0">
                <a:latin typeface="Times New Roman" panose="02020603050405020304" pitchFamily="18" charset="0"/>
                <a:cs typeface="Times New Roman" panose="02020603050405020304" pitchFamily="18" charset="0"/>
              </a:rPr>
              <a:t>VILLAGE for </a:t>
            </a:r>
            <a:r>
              <a:rPr lang="en-US" dirty="0">
                <a:latin typeface="Times New Roman" panose="02020603050405020304" pitchFamily="18" charset="0"/>
                <a:cs typeface="Times New Roman" panose="02020603050405020304" pitchFamily="18" charset="0"/>
              </a:rPr>
              <a:t>working poor making less than $21K a </a:t>
            </a:r>
            <a:r>
              <a:rPr lang="en-US" dirty="0" smtClean="0">
                <a:latin typeface="Times New Roman" panose="02020603050405020304" pitchFamily="18" charset="0"/>
                <a:cs typeface="Times New Roman" panose="02020603050405020304" pitchFamily="18" charset="0"/>
              </a:rPr>
              <a:t>year</a:t>
            </a:r>
          </a:p>
          <a:p>
            <a:r>
              <a:rPr lang="en-US" sz="2000" dirty="0" smtClean="0">
                <a:latin typeface="Times New Roman" panose="02020603050405020304" pitchFamily="18" charset="0"/>
                <a:cs typeface="Times New Roman" panose="02020603050405020304" pitchFamily="18" charset="0"/>
                <a:hlinkClick r:id="rId4"/>
              </a:rPr>
              <a:t>https</a:t>
            </a:r>
            <a:r>
              <a:rPr lang="en-US" sz="2000" dirty="0">
                <a:latin typeface="Times New Roman" panose="02020603050405020304" pitchFamily="18" charset="0"/>
                <a:cs typeface="Times New Roman" panose="02020603050405020304" pitchFamily="18" charset="0"/>
                <a:hlinkClick r:id="rId4"/>
              </a:rPr>
              <a:t>://www.youtube.com/watch?v=e8hDYN_Herk</a:t>
            </a:r>
            <a:r>
              <a:rPr lang="en-US" sz="2000" dirty="0">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5"/>
          <a:stretch>
            <a:fillRect/>
          </a:stretch>
        </p:blipFill>
        <p:spPr>
          <a:xfrm>
            <a:off x="3976310" y="3087245"/>
            <a:ext cx="5031211" cy="1953110"/>
          </a:xfrm>
          <a:prstGeom prst="rect">
            <a:avLst/>
          </a:prstGeom>
        </p:spPr>
      </p:pic>
      <p:sp>
        <p:nvSpPr>
          <p:cNvPr id="5" name="TextBox 4"/>
          <p:cNvSpPr txBox="1"/>
          <p:nvPr/>
        </p:nvSpPr>
        <p:spPr>
          <a:xfrm>
            <a:off x="170029" y="1998637"/>
            <a:ext cx="4881728" cy="461665"/>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Examples of Portland Tiny Homes</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02805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06845" cy="1143000"/>
          </a:xfrm>
        </p:spPr>
        <p:txBody>
          <a:bodyPr>
            <a:normAutofit/>
          </a:bodyPr>
          <a:lstStyle/>
          <a:p>
            <a:pPr algn="l"/>
            <a:r>
              <a:rPr lang="en-US" b="1" dirty="0" smtClean="0">
                <a:solidFill>
                  <a:schemeClr val="accent2">
                    <a:lumMod val="75000"/>
                  </a:schemeClr>
                </a:solidFill>
                <a:latin typeface="Times New Roman" panose="02020603050405020304" pitchFamily="18" charset="0"/>
                <a:cs typeface="Times New Roman" panose="02020603050405020304" pitchFamily="18" charset="0"/>
              </a:rPr>
              <a:t>Mission Statement</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402013"/>
            <a:ext cx="5791104" cy="3686874"/>
          </a:xfrm>
        </p:spPr>
        <p:txBody>
          <a:bodyPr>
            <a:noAutofit/>
          </a:bodyPr>
          <a:lstStyle/>
          <a:p>
            <a:pPr marL="0" indent="0">
              <a:lnSpc>
                <a:spcPct val="150000"/>
              </a:lnSpc>
              <a:buNone/>
            </a:pPr>
            <a:r>
              <a:rPr lang="en-US" sz="2800" i="1" dirty="0" smtClean="0">
                <a:latin typeface="Times New Roman" panose="02020603050405020304" pitchFamily="18" charset="0"/>
                <a:cs typeface="Times New Roman" panose="02020603050405020304" pitchFamily="18" charset="0"/>
              </a:rPr>
              <a:t>Sustainable Tiny Homes in ECO-VILLAGE in Las Cruces would be a profitable and low cost investment for local businesses. They would be a  valuable alternative for anyone who would like to live simply in a portable sustainable home and become self-reliant. </a:t>
            </a:r>
            <a:endParaRPr lang="en-US" sz="2800" i="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630773" y="4612943"/>
            <a:ext cx="2440587" cy="2165466"/>
          </a:xfrm>
          <a:prstGeom prst="rect">
            <a:avLst/>
          </a:prstGeom>
        </p:spPr>
      </p:pic>
      <p:pic>
        <p:nvPicPr>
          <p:cNvPr id="5" name="Picture 4"/>
          <p:cNvPicPr>
            <a:picLocks noChangeAspect="1"/>
          </p:cNvPicPr>
          <p:nvPr/>
        </p:nvPicPr>
        <p:blipFill>
          <a:blip r:embed="rId3"/>
          <a:stretch>
            <a:fillRect/>
          </a:stretch>
        </p:blipFill>
        <p:spPr>
          <a:xfrm>
            <a:off x="6470531" y="154635"/>
            <a:ext cx="2582285" cy="2204875"/>
          </a:xfrm>
          <a:prstGeom prst="rect">
            <a:avLst/>
          </a:prstGeom>
        </p:spPr>
      </p:pic>
    </p:spTree>
    <p:extLst>
      <p:ext uri="{BB962C8B-B14F-4D97-AF65-F5344CB8AC3E}">
        <p14:creationId xmlns:p14="http://schemas.microsoft.com/office/powerpoint/2010/main" val="12738694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20</TotalTime>
  <Words>1584</Words>
  <Application>Microsoft Macintosh PowerPoint</Application>
  <PresentationFormat>On-screen Show (4:3)</PresentationFormat>
  <Paragraphs>242</Paragraphs>
  <Slides>29</Slides>
  <Notes>5</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VETERANS’ ECO-VILLAGE </vt:lpstr>
      <vt:lpstr>PowerPoint Presentation</vt:lpstr>
      <vt:lpstr>Low Cost NMSU Veterans Village Project Teams</vt:lpstr>
      <vt:lpstr>Table of Contents</vt:lpstr>
      <vt:lpstr>Executive Summary: Our Aim Today</vt:lpstr>
      <vt:lpstr>PowerPoint Presentation</vt:lpstr>
      <vt:lpstr>We use HUD codes, NOT RV codes</vt:lpstr>
      <vt:lpstr> Executive Summary -  An Overview of Business Plan </vt:lpstr>
      <vt:lpstr>Mission Statement</vt:lpstr>
      <vt:lpstr>Vision Statement</vt:lpstr>
      <vt:lpstr>PowerPoint Presentation</vt:lpstr>
      <vt:lpstr>501(c)3  ANTENARRATIVE FOUNDATION</vt:lpstr>
      <vt:lpstr>COMMUNITY FIRST VILLAGE, AUSTIN TX- 200 Homes</vt:lpstr>
      <vt:lpstr>Dimensions and TINY HOME Specifications</vt:lpstr>
      <vt:lpstr>Solar Water Heater </vt:lpstr>
      <vt:lpstr>Water Treatment </vt:lpstr>
      <vt:lpstr>Product Description</vt:lpstr>
      <vt:lpstr>Marketing Plan </vt:lpstr>
      <vt:lpstr>Market Analysis</vt:lpstr>
      <vt:lpstr>Eco-Village Concept</vt:lpstr>
      <vt:lpstr>Market Analysis (those who gave…)</vt:lpstr>
      <vt:lpstr>Market Analysis Cont.…</vt:lpstr>
      <vt:lpstr>Customer Analysis</vt:lpstr>
      <vt:lpstr>Competitor Analysis </vt:lpstr>
      <vt:lpstr>Financial Projections </vt:lpstr>
      <vt:lpstr>PowerPoint Presentation</vt:lpstr>
      <vt:lpstr>MICRO-ENTERPRISES POWERED BY VETERANS</vt:lpstr>
      <vt:lpstr>Vision/Summary</vt:lpstr>
      <vt:lpstr>      Ladies and Gentleman, Thank you for your time today!  We seek your vote of confidence on this initiative and hope that you will take it into consideration and support it.  Contact David@davidboje.com</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Boje</dc:creator>
  <cp:lastModifiedBy>David Boje</cp:lastModifiedBy>
  <cp:revision>53</cp:revision>
  <dcterms:created xsi:type="dcterms:W3CDTF">2016-02-22T15:55:15Z</dcterms:created>
  <dcterms:modified xsi:type="dcterms:W3CDTF">2016-04-07T13:25:03Z</dcterms:modified>
</cp:coreProperties>
</file>